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674" r:id="rId3"/>
    <p:sldId id="678" r:id="rId4"/>
    <p:sldId id="538" r:id="rId5"/>
    <p:sldId id="539" r:id="rId6"/>
    <p:sldId id="540" r:id="rId7"/>
    <p:sldId id="541" r:id="rId8"/>
    <p:sldId id="637" r:id="rId9"/>
    <p:sldId id="602" r:id="rId10"/>
    <p:sldId id="615" r:id="rId11"/>
    <p:sldId id="679" r:id="rId12"/>
    <p:sldId id="687" r:id="rId13"/>
    <p:sldId id="684" r:id="rId14"/>
    <p:sldId id="374" r:id="rId15"/>
    <p:sldId id="686" r:id="rId16"/>
    <p:sldId id="377" r:id="rId17"/>
    <p:sldId id="685" r:id="rId18"/>
    <p:sldId id="612" r:id="rId19"/>
    <p:sldId id="639" r:id="rId20"/>
    <p:sldId id="336" r:id="rId21"/>
    <p:sldId id="628" r:id="rId22"/>
    <p:sldId id="680" r:id="rId23"/>
    <p:sldId id="358" r:id="rId24"/>
    <p:sldId id="359" r:id="rId25"/>
    <p:sldId id="363" r:id="rId26"/>
    <p:sldId id="360" r:id="rId27"/>
    <p:sldId id="381" r:id="rId28"/>
    <p:sldId id="361" r:id="rId29"/>
    <p:sldId id="681" r:id="rId30"/>
    <p:sldId id="364" r:id="rId31"/>
    <p:sldId id="368" r:id="rId32"/>
    <p:sldId id="369" r:id="rId33"/>
    <p:sldId id="371" r:id="rId34"/>
    <p:sldId id="373" r:id="rId35"/>
    <p:sldId id="376" r:id="rId36"/>
    <p:sldId id="379" r:id="rId37"/>
    <p:sldId id="688" r:id="rId38"/>
    <p:sldId id="755" r:id="rId39"/>
    <p:sldId id="756" r:id="rId40"/>
    <p:sldId id="683" r:id="rId41"/>
    <p:sldId id="258" r:id="rId42"/>
    <p:sldId id="259" r:id="rId43"/>
    <p:sldId id="260" r:id="rId44"/>
    <p:sldId id="618" r:id="rId45"/>
    <p:sldId id="619" r:id="rId46"/>
    <p:sldId id="620" r:id="rId47"/>
    <p:sldId id="621" r:id="rId48"/>
    <p:sldId id="622" r:id="rId49"/>
    <p:sldId id="623" r:id="rId50"/>
    <p:sldId id="757" r:id="rId51"/>
    <p:sldId id="625" r:id="rId52"/>
    <p:sldId id="758" r:id="rId53"/>
    <p:sldId id="750" r:id="rId54"/>
    <p:sldId id="751" r:id="rId55"/>
    <p:sldId id="752" r:id="rId56"/>
    <p:sldId id="753" r:id="rId57"/>
    <p:sldId id="754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 autoAdjust="0"/>
    <p:restoredTop sz="84898" autoAdjust="0"/>
  </p:normalViewPr>
  <p:slideViewPr>
    <p:cSldViewPr>
      <p:cViewPr varScale="1">
        <p:scale>
          <a:sx n="108" d="100"/>
          <a:sy n="108" d="100"/>
        </p:scale>
        <p:origin x="19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2.xml"/><Relationship Id="rId1" Type="http://schemas.openxmlformats.org/officeDocument/2006/relationships/slide" Target="slides/slide2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566A5F9-7C67-4944-A7F8-842E3997DF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40E52D-331E-BB4A-BB90-278E816963E3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364994" name="Rectangle 2">
            <a:extLst>
              <a:ext uri="{FF2B5EF4-FFF2-40B4-BE49-F238E27FC236}">
                <a16:creationId xmlns:a16="http://schemas.microsoft.com/office/drawing/2014/main" id="{F286465F-A20F-134A-96C2-4B1B3900DF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4995" name="Rectangle 3">
            <a:extLst>
              <a:ext uri="{FF2B5EF4-FFF2-40B4-BE49-F238E27FC236}">
                <a16:creationId xmlns:a16="http://schemas.microsoft.com/office/drawing/2014/main" id="{0C82411E-6CEB-D643-91A6-FC1100C9D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485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“Parametric” classifier: model defined by a small number of parameters</a:t>
            </a:r>
            <a:r>
              <a:rPr lang="en-US" baseline="0" dirty="0"/>
              <a:t> (w, b)</a:t>
            </a:r>
          </a:p>
          <a:p>
            <a:r>
              <a:rPr lang="en-US" baseline="0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Very fast at test time</a:t>
            </a:r>
          </a:p>
          <a:p>
            <a:pPr marL="0" indent="0">
              <a:buFontTx/>
              <a:buNone/>
            </a:pPr>
            <a:r>
              <a:rPr lang="en-US" baseline="0" dirty="0"/>
              <a:t>Cons: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Slow at training time: need</a:t>
            </a:r>
            <a:r>
              <a:rPr lang="en-US" baseline="0" dirty="0"/>
              <a:t> to estimate the parameters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Only works for two classes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Data may not be </a:t>
            </a:r>
            <a:r>
              <a:rPr lang="en-US" baseline="0"/>
              <a:t>linearly separable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489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209CF-311C-42D5-A10E-DC4B7A434FF7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94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EE4BE3F-55E1-7C4B-8724-5D1DA04C0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EFAB37-CF62-4D4C-BED9-E2F189F603F9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349634" name="Rectangle 2">
            <a:extLst>
              <a:ext uri="{FF2B5EF4-FFF2-40B4-BE49-F238E27FC236}">
                <a16:creationId xmlns:a16="http://schemas.microsoft.com/office/drawing/2014/main" id="{DB20E4E3-F20E-264D-9353-F94AFA57D1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9635" name="Rectangle 3">
            <a:extLst>
              <a:ext uri="{FF2B5EF4-FFF2-40B4-BE49-F238E27FC236}">
                <a16:creationId xmlns:a16="http://schemas.microsoft.com/office/drawing/2014/main" id="{E88E4A5F-9EF2-E94A-81DD-E264BC735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335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621A3E4-D865-4E49-A8DB-4EC82532C5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7B2AEA-D978-9544-84A7-86CB914E90EE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352706" name="Rectangle 2">
            <a:extLst>
              <a:ext uri="{FF2B5EF4-FFF2-40B4-BE49-F238E27FC236}">
                <a16:creationId xmlns:a16="http://schemas.microsoft.com/office/drawing/2014/main" id="{B337D696-5A4F-EE49-8FC6-BE2C2D8D48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2707" name="Rectangle 3">
            <a:extLst>
              <a:ext uri="{FF2B5EF4-FFF2-40B4-BE49-F238E27FC236}">
                <a16:creationId xmlns:a16="http://schemas.microsoft.com/office/drawing/2014/main" id="{AA3827BB-5B04-9941-8EE9-79253F141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359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ECA918B-D599-5246-A05F-7DC824B225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A6C19B-FB23-F644-AA56-83D420A745A9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353730" name="Rectangle 2">
            <a:extLst>
              <a:ext uri="{FF2B5EF4-FFF2-40B4-BE49-F238E27FC236}">
                <a16:creationId xmlns:a16="http://schemas.microsoft.com/office/drawing/2014/main" id="{5AD59BA3-E5A3-A747-945A-6C9F0A265F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3731" name="Rectangle 3">
            <a:extLst>
              <a:ext uri="{FF2B5EF4-FFF2-40B4-BE49-F238E27FC236}">
                <a16:creationId xmlns:a16="http://schemas.microsoft.com/office/drawing/2014/main" id="{88DCFCFF-6CEA-5446-AB89-6F824C3032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533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47EB025-DB91-D443-A45F-B52BD07968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53EDBF-8AE3-6D4B-A456-A6A0C935A968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357826" name="Rectangle 2">
            <a:extLst>
              <a:ext uri="{FF2B5EF4-FFF2-40B4-BE49-F238E27FC236}">
                <a16:creationId xmlns:a16="http://schemas.microsoft.com/office/drawing/2014/main" id="{05B28588-2EE9-3343-BCB6-473883CC1C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7827" name="Rectangle 3">
            <a:extLst>
              <a:ext uri="{FF2B5EF4-FFF2-40B4-BE49-F238E27FC236}">
                <a16:creationId xmlns:a16="http://schemas.microsoft.com/office/drawing/2014/main" id="{F1D23421-F411-5742-87B1-B55ECE33E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37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6F95110-2C1B-254E-B937-4414497A3A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25338-A572-E249-A4AC-C1CD0F20C9E8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354754" name="Rectangle 2">
            <a:extLst>
              <a:ext uri="{FF2B5EF4-FFF2-40B4-BE49-F238E27FC236}">
                <a16:creationId xmlns:a16="http://schemas.microsoft.com/office/drawing/2014/main" id="{730BFD8A-3D6F-3347-A1BC-3189A75633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4755" name="Rectangle 3">
            <a:extLst>
              <a:ext uri="{FF2B5EF4-FFF2-40B4-BE49-F238E27FC236}">
                <a16:creationId xmlns:a16="http://schemas.microsoft.com/office/drawing/2014/main" id="{0A5731DA-A30E-304F-87C0-F7F4A9FFE3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030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B90DEA1-B759-E04B-A0BE-F8FE36C87F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B8F86C-6B2A-BD44-8ACC-83FBE315B9D8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356802" name="Rectangle 2">
            <a:extLst>
              <a:ext uri="{FF2B5EF4-FFF2-40B4-BE49-F238E27FC236}">
                <a16:creationId xmlns:a16="http://schemas.microsoft.com/office/drawing/2014/main" id="{35A1521B-EBB5-A44C-9C3C-2F13B0C7E9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6803" name="Rectangle 3">
            <a:extLst>
              <a:ext uri="{FF2B5EF4-FFF2-40B4-BE49-F238E27FC236}">
                <a16:creationId xmlns:a16="http://schemas.microsoft.com/office/drawing/2014/main" id="{23BECE0E-A4FD-6340-9D19-B8B57E5CFA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0848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21F4C71-5EF4-014E-866F-2DC48996CE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A44A64-8F35-D842-8396-516B934B0140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355778" name="Rectangle 2">
            <a:extLst>
              <a:ext uri="{FF2B5EF4-FFF2-40B4-BE49-F238E27FC236}">
                <a16:creationId xmlns:a16="http://schemas.microsoft.com/office/drawing/2014/main" id="{B2B1F187-D83B-C448-8EA5-5DD2FD990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>
            <a:extLst>
              <a:ext uri="{FF2B5EF4-FFF2-40B4-BE49-F238E27FC236}">
                <a16:creationId xmlns:a16="http://schemas.microsoft.com/office/drawing/2014/main" id="{D7624665-3AC5-A24F-83CF-A44BA9275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853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FE718A-B13E-4858-BA09-16BE4C23CC04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23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460642B-160D-394E-AD2F-B36868CC6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088FE-6BB5-BA47-B53D-B71563659901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327106" name="Rectangle 2">
            <a:extLst>
              <a:ext uri="{FF2B5EF4-FFF2-40B4-BE49-F238E27FC236}">
                <a16:creationId xmlns:a16="http://schemas.microsoft.com/office/drawing/2014/main" id="{76432777-E286-5B43-913E-577D75424F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/>
        </p:spPr>
      </p:sp>
      <p:sp>
        <p:nvSpPr>
          <p:cNvPr id="1327107" name="Rectangle 3">
            <a:extLst>
              <a:ext uri="{FF2B5EF4-FFF2-40B4-BE49-F238E27FC236}">
                <a16:creationId xmlns:a16="http://schemas.microsoft.com/office/drawing/2014/main" id="{3968C0AC-D8C8-F34B-8E8D-65B090448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For real problems results are only as good as the features used...</a:t>
            </a:r>
          </a:p>
          <a:p>
            <a:r>
              <a:rPr lang="en-US" altLang="en-US"/>
              <a:t>    This is the main piece of ad-hoc (or domain) knowledge</a:t>
            </a:r>
          </a:p>
          <a:p>
            <a:endParaRPr lang="en-US" altLang="en-US"/>
          </a:p>
          <a:p>
            <a:r>
              <a:rPr lang="en-US" altLang="en-US"/>
              <a:t>Rather than the pixels,  we have selected a very large set of simple functions </a:t>
            </a:r>
          </a:p>
          <a:p>
            <a:r>
              <a:rPr lang="en-US" altLang="en-US"/>
              <a:t>   Sensitive to edges and other critcal features of the image</a:t>
            </a:r>
          </a:p>
          <a:p>
            <a:r>
              <a:rPr lang="en-US" altLang="en-US"/>
              <a:t>   ** At multiple scales</a:t>
            </a:r>
          </a:p>
          <a:p>
            <a:endParaRPr lang="en-US" altLang="en-US"/>
          </a:p>
          <a:p>
            <a:r>
              <a:rPr lang="en-US" altLang="en-US"/>
              <a:t>Since the final classifier is a perceptron it is important that the features be non-linear</a:t>
            </a:r>
            <a:r>
              <a:rPr lang="en-US" altLang="en-US">
                <a:latin typeface="Verdana" panose="020B0604030504040204" pitchFamily="34" charset="0"/>
              </a:rPr>
              <a:t>…</a:t>
            </a:r>
            <a:r>
              <a:rPr lang="en-US" altLang="en-US"/>
              <a:t>  otherwise the final classifier will be a simple perceptron.</a:t>
            </a:r>
          </a:p>
          <a:p>
            <a:endParaRPr lang="en-US" altLang="en-US"/>
          </a:p>
          <a:p>
            <a:r>
              <a:rPr lang="en-US" altLang="en-US"/>
              <a:t>We introduce a threshold to yield binary features </a:t>
            </a:r>
          </a:p>
          <a:p>
            <a:endParaRPr lang="en-US" altLang="en-US"/>
          </a:p>
          <a:p>
            <a:r>
              <a:rPr lang="en-US" altLang="en-US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572922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C867775-EC09-974E-9A1C-1A57E5FA3F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60E84D-AFFB-2A49-901D-D6FA68A999E4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360898" name="Rectangle 2">
            <a:extLst>
              <a:ext uri="{FF2B5EF4-FFF2-40B4-BE49-F238E27FC236}">
                <a16:creationId xmlns:a16="http://schemas.microsoft.com/office/drawing/2014/main" id="{EFD9B3FB-14BB-284D-AFF7-276BD470CF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0899" name="Rectangle 3">
            <a:extLst>
              <a:ext uri="{FF2B5EF4-FFF2-40B4-BE49-F238E27FC236}">
                <a16:creationId xmlns:a16="http://schemas.microsoft.com/office/drawing/2014/main" id="{1077288B-E8BC-684E-887B-8A9475CDC6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521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20EC1E5-748D-B44A-B8EB-839FE57991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F1CB2-C46C-8742-BC0E-F1CEF1D2A6B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333250" name="Rectangle 2">
            <a:extLst>
              <a:ext uri="{FF2B5EF4-FFF2-40B4-BE49-F238E27FC236}">
                <a16:creationId xmlns:a16="http://schemas.microsoft.com/office/drawing/2014/main" id="{9DED0096-2A81-B945-B9F5-DD83FF73C3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/>
        </p:spPr>
      </p:sp>
      <p:sp>
        <p:nvSpPr>
          <p:cNvPr id="1333251" name="Rectangle 3">
            <a:extLst>
              <a:ext uri="{FF2B5EF4-FFF2-40B4-BE49-F238E27FC236}">
                <a16:creationId xmlns:a16="http://schemas.microsoft.com/office/drawing/2014/main" id="{A19D5C8D-6B2E-C141-A91C-E9875A00D7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 general simple classifiers, while they are more efficient,  they are also weaker.</a:t>
            </a:r>
          </a:p>
          <a:p>
            <a:endParaRPr lang="en-US" altLang="en-US"/>
          </a:p>
          <a:p>
            <a:r>
              <a:rPr lang="en-US" altLang="en-US"/>
              <a:t>We could define a computational risk hierarchy (in analogy with structural risk minimization)</a:t>
            </a:r>
            <a:r>
              <a:rPr lang="en-US" altLang="en-US">
                <a:latin typeface="Verdana" panose="020B0604030504040204" pitchFamily="34" charset="0"/>
              </a:rPr>
              <a:t>…</a:t>
            </a:r>
            <a:endParaRPr lang="en-US" altLang="en-US"/>
          </a:p>
          <a:p>
            <a:r>
              <a:rPr lang="en-US" altLang="en-US"/>
              <a:t>  A nested set of  classifier classes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The training process is reminiscent of boosting</a:t>
            </a:r>
            <a:r>
              <a:rPr lang="en-US" altLang="en-US">
                <a:latin typeface="Verdana" panose="020B0604030504040204" pitchFamily="34" charset="0"/>
              </a:rPr>
              <a:t>…</a:t>
            </a:r>
            <a:endParaRPr lang="en-US" altLang="en-US"/>
          </a:p>
          <a:p>
            <a:r>
              <a:rPr lang="en-US" altLang="en-US"/>
              <a:t>   - previous classifiers reweight the examples used to train subsequent classifiers</a:t>
            </a:r>
          </a:p>
          <a:p>
            <a:endParaRPr lang="en-US" altLang="en-US"/>
          </a:p>
          <a:p>
            <a:r>
              <a:rPr lang="en-US" altLang="en-US"/>
              <a:t>The goal of the training process is different</a:t>
            </a:r>
          </a:p>
          <a:p>
            <a:r>
              <a:rPr lang="en-US" altLang="en-US"/>
              <a:t>   - instead of minimizing errors minimize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1850911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F916389-84AD-F74F-93E3-C9FF8B1B2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E3F192-A8B0-1E4B-A49F-80984C466B6A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336322" name="Rectangle 2">
            <a:extLst>
              <a:ext uri="{FF2B5EF4-FFF2-40B4-BE49-F238E27FC236}">
                <a16:creationId xmlns:a16="http://schemas.microsoft.com/office/drawing/2014/main" id="{D5712C85-D966-1E47-91AA-183BD83545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/>
        </p:spPr>
      </p:sp>
      <p:sp>
        <p:nvSpPr>
          <p:cNvPr id="1336323" name="Rectangle 3">
            <a:extLst>
              <a:ext uri="{FF2B5EF4-FFF2-40B4-BE49-F238E27FC236}">
                <a16:creationId xmlns:a16="http://schemas.microsoft.com/office/drawing/2014/main" id="{998B2617-9942-5143-AD08-40DAC39CF6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686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8D4FD5E-F048-D449-B540-61E6F51991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8263E-7984-A443-A04E-878106834045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361922" name="Rectangle 2">
            <a:extLst>
              <a:ext uri="{FF2B5EF4-FFF2-40B4-BE49-F238E27FC236}">
                <a16:creationId xmlns:a16="http://schemas.microsoft.com/office/drawing/2014/main" id="{126F4847-F126-144C-8CA9-4887DB79E5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>
            <a:extLst>
              <a:ext uri="{FF2B5EF4-FFF2-40B4-BE49-F238E27FC236}">
                <a16:creationId xmlns:a16="http://schemas.microsoft.com/office/drawing/2014/main" id="{A163B594-3F11-8A47-B675-25BC22DD32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470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C93BEDF-A073-4946-A424-846601D7B4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70977-4084-9244-9340-0BE408D3CB26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363970" name="Rectangle 2">
            <a:extLst>
              <a:ext uri="{FF2B5EF4-FFF2-40B4-BE49-F238E27FC236}">
                <a16:creationId xmlns:a16="http://schemas.microsoft.com/office/drawing/2014/main" id="{6A24826B-8058-174D-BF09-E876FCF26C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>
            <a:extLst>
              <a:ext uri="{FF2B5EF4-FFF2-40B4-BE49-F238E27FC236}">
                <a16:creationId xmlns:a16="http://schemas.microsoft.com/office/drawing/2014/main" id="{32CC8878-5F17-D149-ABD7-A0A49810AA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722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F0FE246-A54E-7A4F-9749-0B7CEADDCC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E76B4C-6FDC-8241-B29B-60501F23F833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366018" name="Rectangle 2">
            <a:extLst>
              <a:ext uri="{FF2B5EF4-FFF2-40B4-BE49-F238E27FC236}">
                <a16:creationId xmlns:a16="http://schemas.microsoft.com/office/drawing/2014/main" id="{CB81B213-2DF5-D84C-8EE1-230A7FFF52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>
            <a:extLst>
              <a:ext uri="{FF2B5EF4-FFF2-40B4-BE49-F238E27FC236}">
                <a16:creationId xmlns:a16="http://schemas.microsoft.com/office/drawing/2014/main" id="{7353A5B6-5D72-D34B-BAFC-63B7B32FC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826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A4211A-FFC3-40A9-9BCD-91B10B75973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44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3059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B196CB-C8FB-4668-AAEF-4621B19C64B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45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760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5A7F0F3-976C-4B58-876A-E2C08D4C7A99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46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The kernel must be equivalent to a dot product in some space.</a:t>
            </a:r>
          </a:p>
        </p:txBody>
      </p:sp>
    </p:spTree>
    <p:extLst>
      <p:ext uri="{BB962C8B-B14F-4D97-AF65-F5344CB8AC3E}">
        <p14:creationId xmlns:p14="http://schemas.microsoft.com/office/powerpoint/2010/main" val="308009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90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103DE30-B63F-4ECC-BE22-05FC6A18412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47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379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9130E5C-91E2-4FC1-AC5D-78FFC38774C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48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0012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6074616-42A4-4357-A23F-3AE9C6853CE1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49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2002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CC495B0-A20F-4722-9E84-45EA33B02EE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51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4708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A699BD-9E9C-4FE1-9E2E-B54C5AF0001C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75269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D655AC7-C199-49F2-B8A4-FA399B2C354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637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2CCC83-1E19-49F1-85B0-45BEB6E2EF0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152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877B625-5FC3-4D20-ABDE-B930CAE03BD4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9815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5EA25E1-73A1-4829-87ED-5A85D848EAD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701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20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70510-2B3D-4C2E-B966-D8384A2F482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608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69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8D4FD5E-F048-D449-B540-61E6F51991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8263E-7984-A443-A04E-87810683404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361922" name="Rectangle 2">
            <a:extLst>
              <a:ext uri="{FF2B5EF4-FFF2-40B4-BE49-F238E27FC236}">
                <a16:creationId xmlns:a16="http://schemas.microsoft.com/office/drawing/2014/main" id="{126F4847-F126-144C-8CA9-4887DB79E5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23" name="Rectangle 3">
            <a:extLst>
              <a:ext uri="{FF2B5EF4-FFF2-40B4-BE49-F238E27FC236}">
                <a16:creationId xmlns:a16="http://schemas.microsoft.com/office/drawing/2014/main" id="{A163B594-3F11-8A47-B675-25BC22DD32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076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2E62FB5-5FDD-6143-90CF-B0E93D42DE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29E1FA-FF16-0841-9B06-71C322915E76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362946" name="Rectangle 2">
            <a:extLst>
              <a:ext uri="{FF2B5EF4-FFF2-40B4-BE49-F238E27FC236}">
                <a16:creationId xmlns:a16="http://schemas.microsoft.com/office/drawing/2014/main" id="{B73BA4B0-07A8-D840-A716-1AF9D97E12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2947" name="Rectangle 3">
            <a:extLst>
              <a:ext uri="{FF2B5EF4-FFF2-40B4-BE49-F238E27FC236}">
                <a16:creationId xmlns:a16="http://schemas.microsoft.com/office/drawing/2014/main" id="{22B71FA2-FFA4-6B49-9B72-7726571A50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588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460642B-160D-394E-AD2F-B36868CC6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C088FE-6BB5-BA47-B53D-B71563659901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327106" name="Rectangle 2">
            <a:extLst>
              <a:ext uri="{FF2B5EF4-FFF2-40B4-BE49-F238E27FC236}">
                <a16:creationId xmlns:a16="http://schemas.microsoft.com/office/drawing/2014/main" id="{76432777-E286-5B43-913E-577D75424F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0563"/>
            <a:ext cx="4556125" cy="3417887"/>
          </a:xfrm>
          <a:ln/>
        </p:spPr>
      </p:sp>
      <p:sp>
        <p:nvSpPr>
          <p:cNvPr id="1327107" name="Rectangle 3">
            <a:extLst>
              <a:ext uri="{FF2B5EF4-FFF2-40B4-BE49-F238E27FC236}">
                <a16:creationId xmlns:a16="http://schemas.microsoft.com/office/drawing/2014/main" id="{3968C0AC-D8C8-F34B-8E8D-65B090448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For real problems results are only as good as the features used...</a:t>
            </a:r>
          </a:p>
          <a:p>
            <a:r>
              <a:rPr lang="en-US" altLang="en-US" dirty="0"/>
              <a:t>    This is the main piece of ad-hoc (or domain) knowledge</a:t>
            </a:r>
          </a:p>
          <a:p>
            <a:endParaRPr lang="en-US" altLang="en-US" dirty="0"/>
          </a:p>
          <a:p>
            <a:r>
              <a:rPr lang="en-US" altLang="en-US" dirty="0"/>
              <a:t>Rather than the pixels,  we have selected a very large set of simple functions </a:t>
            </a:r>
          </a:p>
          <a:p>
            <a:r>
              <a:rPr lang="en-US" altLang="en-US" dirty="0"/>
              <a:t>   Sensitive to edges and other </a:t>
            </a:r>
            <a:r>
              <a:rPr lang="en-US" altLang="en-US" dirty="0" err="1"/>
              <a:t>critcal</a:t>
            </a:r>
            <a:r>
              <a:rPr lang="en-US" altLang="en-US" dirty="0"/>
              <a:t> features of the image</a:t>
            </a:r>
          </a:p>
          <a:p>
            <a:r>
              <a:rPr lang="en-US" altLang="en-US" dirty="0"/>
              <a:t>   ** At multiple scales</a:t>
            </a:r>
          </a:p>
          <a:p>
            <a:endParaRPr lang="en-US" altLang="en-US" dirty="0"/>
          </a:p>
          <a:p>
            <a:r>
              <a:rPr lang="en-US" altLang="en-US" dirty="0"/>
              <a:t>Since the final classifier is a perceptron it is important that the features be non-linear</a:t>
            </a:r>
            <a:r>
              <a:rPr lang="en-US" altLang="en-US" dirty="0">
                <a:latin typeface="Verdana" panose="020B0604030504040204" pitchFamily="34" charset="0"/>
              </a:rPr>
              <a:t>…</a:t>
            </a:r>
            <a:r>
              <a:rPr lang="en-US" altLang="en-US" dirty="0"/>
              <a:t>  otherwise the final classifier will be a simple perceptron.</a:t>
            </a:r>
          </a:p>
          <a:p>
            <a:endParaRPr lang="en-US" altLang="en-US" dirty="0"/>
          </a:p>
          <a:p>
            <a:r>
              <a:rPr lang="en-US" altLang="en-US" dirty="0"/>
              <a:t>We introduce a threshold to yield binary features </a:t>
            </a:r>
          </a:p>
          <a:p>
            <a:endParaRPr lang="en-US" altLang="en-US" dirty="0"/>
          </a:p>
          <a:p>
            <a:r>
              <a:rPr lang="en-US" alt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9416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52446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3187898" y="1830586"/>
            <a:ext cx="6630293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669727" y="276820"/>
            <a:ext cx="7804547" cy="151804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3058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51120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E75E0-3088-DE48-8044-C691A2FC7E28}"/>
              </a:ext>
            </a:extLst>
          </p:cNvPr>
          <p:cNvSpPr txBox="1"/>
          <p:nvPr userDrawn="1"/>
        </p:nvSpPr>
        <p:spPr>
          <a:xfrm>
            <a:off x="1066800" y="1219200"/>
            <a:ext cx="701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Recap: Classification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Face Detection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+mj-lt"/>
              </a:rPr>
              <a:t>Linear Classifiers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Boosting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Viola-Jones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Pedestrian Detection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9370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github.io/classification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://www.umiacs.umd.edu/~joseph/support-vector-machines4.pdf" TargetMode="Externa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lear.inrialpes.fr/pubs/2007/ZMLS07/ZhangMarszalekLazebnikSchmid-IJCV07-ClassificationStudy.pdf" TargetMode="External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softwar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 Detection:</a:t>
            </a:r>
            <a:br>
              <a:rPr lang="en-US" dirty="0"/>
            </a:br>
            <a:r>
              <a:rPr lang="en-US" dirty="0"/>
              <a:t>Perceptrons</a:t>
            </a:r>
            <a:r>
              <a:rPr lang="en-US"/>
              <a:t>, Boosting, </a:t>
            </a:r>
            <a:r>
              <a:rPr lang="en-US" dirty="0"/>
              <a:t>and SVMs</a:t>
            </a:r>
            <a:endParaRPr lang="en-US" sz="3200" dirty="0"/>
          </a:p>
        </p:txBody>
      </p:sp>
      <p:sp>
        <p:nvSpPr>
          <p:cNvPr id="16" name="Subtitle 3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9144000" cy="1447800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Frank Dellaert</a:t>
            </a:r>
          </a:p>
          <a:p>
            <a:r>
              <a:rPr lang="en-US" sz="2800" dirty="0"/>
              <a:t>CS 4476 Computer Vision at Georgia 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6B5DB-C21E-EF46-BC34-3EABB947DE04}"/>
              </a:ext>
            </a:extLst>
          </p:cNvPr>
          <p:cNvSpPr txBox="1">
            <a:spLocks/>
          </p:cNvSpPr>
          <p:nvPr/>
        </p:nvSpPr>
        <p:spPr bwMode="auto">
          <a:xfrm>
            <a:off x="152400" y="6400800"/>
            <a:ext cx="876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Several Slides by Lana </a:t>
            </a:r>
            <a:r>
              <a:rPr lang="en-US" sz="1200" dirty="0" err="1"/>
              <a:t>Lazebnik</a:t>
            </a:r>
            <a:r>
              <a:rPr lang="en-US" sz="1200" dirty="0"/>
              <a:t> and others</a:t>
            </a:r>
          </a:p>
        </p:txBody>
      </p:sp>
    </p:spTree>
    <p:extLst>
      <p:ext uri="{BB962C8B-B14F-4D97-AF65-F5344CB8AC3E}">
        <p14:creationId xmlns:p14="http://schemas.microsoft.com/office/powerpoint/2010/main" val="135574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pic>
        <p:nvPicPr>
          <p:cNvPr id="4" name="Picture 3" descr="Screen Shot 2015-11-17 at 1.1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>
          <a:xfrm>
            <a:off x="-76200" y="1772400"/>
            <a:ext cx="9448800" cy="2390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6324600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Andrej </a:t>
            </a:r>
            <a:r>
              <a:rPr lang="en-US" dirty="0" err="1"/>
              <a:t>Karpathy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http://cs231n.github.io/classification/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44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1A17ED-FD56-8247-A7F9-D79EB14D9630}"/>
              </a:ext>
            </a:extLst>
          </p:cNvPr>
          <p:cNvSpPr/>
          <p:nvPr/>
        </p:nvSpPr>
        <p:spPr>
          <a:xfrm>
            <a:off x="1981200" y="1828800"/>
            <a:ext cx="5105400" cy="5969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6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1374E-228C-C142-AE34-F7EA25094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Detection: the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64012-3540-A042-B329-06584F320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37591"/>
            <a:ext cx="7023100" cy="563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1243B1-24A5-E041-A9E4-157FABD5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943600"/>
            <a:ext cx="5283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5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>
            <a:extLst>
              <a:ext uri="{FF2B5EF4-FFF2-40B4-BE49-F238E27FC236}">
                <a16:creationId xmlns:a16="http://schemas.microsoft.com/office/drawing/2014/main" id="{B2AE11D3-4396-274E-B300-1B630B661E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Output of Face Detector on Test Images</a:t>
            </a:r>
          </a:p>
        </p:txBody>
      </p:sp>
      <p:pic>
        <p:nvPicPr>
          <p:cNvPr id="1338371" name="Picture 3" descr="oksana1-out">
            <a:extLst>
              <a:ext uri="{FF2B5EF4-FFF2-40B4-BE49-F238E27FC236}">
                <a16:creationId xmlns:a16="http://schemas.microsoft.com/office/drawing/2014/main" id="{62A886B1-1B73-8A4F-98B0-310E27D3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157956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8372" name="Picture 4" descr="judybats-out">
            <a:extLst>
              <a:ext uri="{FF2B5EF4-FFF2-40B4-BE49-F238E27FC236}">
                <a16:creationId xmlns:a16="http://schemas.microsoft.com/office/drawing/2014/main" id="{4446C54C-BF47-BE47-A0DC-93A5AF37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2286000" cy="218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8373" name="Picture 5" descr="newsradio-out">
            <a:extLst>
              <a:ext uri="{FF2B5EF4-FFF2-40B4-BE49-F238E27FC236}">
                <a16:creationId xmlns:a16="http://schemas.microsoft.com/office/drawing/2014/main" id="{429C7F16-7290-4A41-9D5D-0C23A920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148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8374" name="Picture 6" descr="me-out">
            <a:extLst>
              <a:ext uri="{FF2B5EF4-FFF2-40B4-BE49-F238E27FC236}">
                <a16:creationId xmlns:a16="http://schemas.microsoft.com/office/drawing/2014/main" id="{666C248F-DB85-C042-AA9E-F25099127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22463"/>
            <a:ext cx="2017713" cy="15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8375" name="Picture 7" descr="rehg-thanksgiving-out">
            <a:extLst>
              <a:ext uri="{FF2B5EF4-FFF2-40B4-BE49-F238E27FC236}">
                <a16:creationId xmlns:a16="http://schemas.microsoft.com/office/drawing/2014/main" id="{C4DB77F6-5ECC-614E-B648-AD34E6A21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44925"/>
            <a:ext cx="4191000" cy="28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256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394" name="Rectangle 2">
            <a:extLst>
              <a:ext uri="{FF2B5EF4-FFF2-40B4-BE49-F238E27FC236}">
                <a16:creationId xmlns:a16="http://schemas.microsoft.com/office/drawing/2014/main" id="{1712C981-2D8E-FA4C-B94D-86A62CABF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2400" cy="639763"/>
          </a:xfrm>
        </p:spPr>
        <p:txBody>
          <a:bodyPr>
            <a:normAutofit fontScale="90000"/>
          </a:bodyPr>
          <a:lstStyle/>
          <a:p>
            <a:r>
              <a:rPr lang="en-US" altLang="en-US" sz="3600"/>
              <a:t>Solving other “Face” Tasks </a:t>
            </a:r>
          </a:p>
        </p:txBody>
      </p:sp>
      <p:pic>
        <p:nvPicPr>
          <p:cNvPr id="1339395" name="Picture 3" descr="debug000002">
            <a:extLst>
              <a:ext uri="{FF2B5EF4-FFF2-40B4-BE49-F238E27FC236}">
                <a16:creationId xmlns:a16="http://schemas.microsoft.com/office/drawing/2014/main" id="{9D62FDAE-ADF6-B94F-A497-22530BF9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"/>
          <a:stretch>
            <a:fillRect/>
          </a:stretch>
        </p:blipFill>
        <p:spPr bwMode="auto">
          <a:xfrm>
            <a:off x="685800" y="990600"/>
            <a:ext cx="3252788" cy="237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9396" name="Picture 4" descr="gender">
            <a:extLst>
              <a:ext uri="{FF2B5EF4-FFF2-40B4-BE49-F238E27FC236}">
                <a16:creationId xmlns:a16="http://schemas.microsoft.com/office/drawing/2014/main" id="{254215A0-997C-BF4B-907B-AC92A34D7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43400"/>
            <a:ext cx="5848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9397" name="Text Box 5">
            <a:extLst>
              <a:ext uri="{FF2B5EF4-FFF2-40B4-BE49-F238E27FC236}">
                <a16:creationId xmlns:a16="http://schemas.microsoft.com/office/drawing/2014/main" id="{8DB5B0B6-512B-1C40-998C-832D19936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81400"/>
            <a:ext cx="3517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imes New Roman" panose="02020603050405020304" pitchFamily="18" charset="0"/>
              </a:rPr>
              <a:t>Facial Feature Localization</a:t>
            </a:r>
          </a:p>
        </p:txBody>
      </p:sp>
      <p:sp>
        <p:nvSpPr>
          <p:cNvPr id="1339398" name="Text Box 6">
            <a:extLst>
              <a:ext uri="{FF2B5EF4-FFF2-40B4-BE49-F238E27FC236}">
                <a16:creationId xmlns:a16="http://schemas.microsoft.com/office/drawing/2014/main" id="{002C5C55-514F-5F47-B265-B86DFBDE6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4876800"/>
            <a:ext cx="18430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imes New Roman" panose="02020603050405020304" pitchFamily="18" charset="0"/>
              </a:rPr>
              <a:t>Demographic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Analysis</a:t>
            </a:r>
          </a:p>
        </p:txBody>
      </p:sp>
      <p:pic>
        <p:nvPicPr>
          <p:cNvPr id="1339399" name="Picture 7" descr="four">
            <a:extLst>
              <a:ext uri="{FF2B5EF4-FFF2-40B4-BE49-F238E27FC236}">
                <a16:creationId xmlns:a16="http://schemas.microsoft.com/office/drawing/2014/main" id="{E98A36BE-1E8D-044B-8171-7A611B9E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86"/>
          <a:stretch>
            <a:fillRect/>
          </a:stretch>
        </p:blipFill>
        <p:spPr bwMode="auto">
          <a:xfrm>
            <a:off x="4648200" y="914400"/>
            <a:ext cx="4229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9400" name="Text Box 8">
            <a:extLst>
              <a:ext uri="{FF2B5EF4-FFF2-40B4-BE49-F238E27FC236}">
                <a16:creationId xmlns:a16="http://schemas.microsoft.com/office/drawing/2014/main" id="{A8B87916-ADE1-F24E-AC08-C84C0FEBE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505200"/>
            <a:ext cx="2351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imes New Roman" panose="02020603050405020304" pitchFamily="18" charset="0"/>
              </a:rPr>
              <a:t>Profile Detection </a:t>
            </a:r>
          </a:p>
        </p:txBody>
      </p:sp>
      <p:sp>
        <p:nvSpPr>
          <p:cNvPr id="1339401" name="Rectangle 9">
            <a:extLst>
              <a:ext uri="{FF2B5EF4-FFF2-40B4-BE49-F238E27FC236}">
                <a16:creationId xmlns:a16="http://schemas.microsoft.com/office/drawing/2014/main" id="{DAF60A49-E096-584B-A7FC-E66C238CC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0" y="1547813"/>
            <a:ext cx="457200" cy="457200"/>
          </a:xfrm>
          <a:prstGeom prst="rect">
            <a:avLst/>
          </a:prstGeom>
          <a:noFill/>
          <a:ln w="38100">
            <a:solidFill>
              <a:srgbClr val="FF0F0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9402" name="Rectangle 10">
            <a:extLst>
              <a:ext uri="{FF2B5EF4-FFF2-40B4-BE49-F238E27FC236}">
                <a16:creationId xmlns:a16="http://schemas.microsoft.com/office/drawing/2014/main" id="{4B0BBE76-0042-5148-8F35-12756056D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413" y="1385888"/>
            <a:ext cx="457200" cy="457200"/>
          </a:xfrm>
          <a:prstGeom prst="rect">
            <a:avLst/>
          </a:prstGeom>
          <a:noFill/>
          <a:ln w="38100">
            <a:solidFill>
              <a:srgbClr val="FF0F0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9403" name="Rectangle 11">
            <a:extLst>
              <a:ext uri="{FF2B5EF4-FFF2-40B4-BE49-F238E27FC236}">
                <a16:creationId xmlns:a16="http://schemas.microsoft.com/office/drawing/2014/main" id="{51B729E1-ECB2-924D-A74E-905D38678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688" y="1938338"/>
            <a:ext cx="381000" cy="381000"/>
          </a:xfrm>
          <a:prstGeom prst="rect">
            <a:avLst/>
          </a:prstGeom>
          <a:noFill/>
          <a:ln w="38100">
            <a:solidFill>
              <a:srgbClr val="FF0F0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39404" name="Rectangle 12">
            <a:extLst>
              <a:ext uri="{FF2B5EF4-FFF2-40B4-BE49-F238E27FC236}">
                <a16:creationId xmlns:a16="http://schemas.microsoft.com/office/drawing/2014/main" id="{9108B749-80AB-1B46-9592-2162F032F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1804988"/>
            <a:ext cx="304800" cy="304800"/>
          </a:xfrm>
          <a:prstGeom prst="rect">
            <a:avLst/>
          </a:prstGeom>
          <a:noFill/>
          <a:ln w="38100">
            <a:solidFill>
              <a:srgbClr val="FF0F0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18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3" name="Rectangle 3">
            <a:extLst>
              <a:ext uri="{FF2B5EF4-FFF2-40B4-BE49-F238E27FC236}">
                <a16:creationId xmlns:a16="http://schemas.microsoft.com/office/drawing/2014/main" id="{F337FFDC-B809-5645-AA39-82D6B7FAE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Haar Wavelet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F9576E-EAD1-704D-9B1A-A5D797E6CDCF}"/>
              </a:ext>
            </a:extLst>
          </p:cNvPr>
          <p:cNvSpPr txBox="1"/>
          <p:nvPr/>
        </p:nvSpPr>
        <p:spPr>
          <a:xfrm>
            <a:off x="4572000" y="5181600"/>
            <a:ext cx="4495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384 by 288 pixel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 fps on 700 MHz Intel Pentium III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24x24 detector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180K possible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Scanned </a:t>
            </a:r>
            <a:r>
              <a:rPr lang="en-US" sz="2000" dirty="0">
                <a:sym typeface="Wingdings" pitchFamily="2" charset="2"/>
              </a:rPr>
              <a:t>at multiple locations/scales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B117E-6E47-7144-A2AB-ABCEB5A645D3}"/>
              </a:ext>
            </a:extLst>
          </p:cNvPr>
          <p:cNvSpPr txBox="1"/>
          <p:nvPr/>
        </p:nvSpPr>
        <p:spPr>
          <a:xfrm>
            <a:off x="685800" y="1066800"/>
            <a:ext cx="620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computed very efficiently using “integral transform”.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FE520-D5AD-3943-8AE5-7DBFDABC9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866900"/>
            <a:ext cx="8128000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23CA6-C435-3448-8D60-6149D877F085}"/>
              </a:ext>
            </a:extLst>
          </p:cNvPr>
          <p:cNvSpPr txBox="1"/>
          <p:nvPr/>
        </p:nvSpPr>
        <p:spPr>
          <a:xfrm>
            <a:off x="152400" y="5181600"/>
            <a:ext cx="441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Introduced by Viola &amp; Jones, CVPR 2001</a:t>
            </a:r>
          </a:p>
          <a:p>
            <a:r>
              <a:rPr lang="en-US" dirty="0"/>
              <a:t>“Rapid object detection using a boosted cascade of simple features”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most influential CV papers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25K citations (SIFT: 54K)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00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466" name="Rectangle 2">
            <a:extLst>
              <a:ext uri="{FF2B5EF4-FFF2-40B4-BE49-F238E27FC236}">
                <a16:creationId xmlns:a16="http://schemas.microsoft.com/office/drawing/2014/main" id="{F1EA1272-9853-9741-9BC5-A9249ED76A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Profile Detection</a:t>
            </a:r>
          </a:p>
        </p:txBody>
      </p:sp>
      <p:pic>
        <p:nvPicPr>
          <p:cNvPr id="1342467" name="Picture 3" descr="fdr-out">
            <a:extLst>
              <a:ext uri="{FF2B5EF4-FFF2-40B4-BE49-F238E27FC236}">
                <a16:creationId xmlns:a16="http://schemas.microsoft.com/office/drawing/2014/main" id="{1A3F1DB2-BAD0-F048-9072-8F640063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35425"/>
            <a:ext cx="4343400" cy="26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2468" name="Picture 4" descr="fdr-right-out">
            <a:extLst>
              <a:ext uri="{FF2B5EF4-FFF2-40B4-BE49-F238E27FC236}">
                <a16:creationId xmlns:a16="http://schemas.microsoft.com/office/drawing/2014/main" id="{C4AFE256-DBF4-0342-9A25-AEBA46A8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58"/>
          <a:stretch>
            <a:fillRect/>
          </a:stretch>
        </p:blipFill>
        <p:spPr bwMode="auto">
          <a:xfrm>
            <a:off x="304800" y="4035425"/>
            <a:ext cx="1600200" cy="26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2469" name="Picture 5" descr="olym">
            <a:extLst>
              <a:ext uri="{FF2B5EF4-FFF2-40B4-BE49-F238E27FC236}">
                <a16:creationId xmlns:a16="http://schemas.microsoft.com/office/drawing/2014/main" id="{DD86506A-082E-E142-96DE-59BF514C4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2103438"/>
            <a:ext cx="3543300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2470" name="Picture 6" descr="examples">
            <a:extLst>
              <a:ext uri="{FF2B5EF4-FFF2-40B4-BE49-F238E27FC236}">
                <a16:creationId xmlns:a16="http://schemas.microsoft.com/office/drawing/2014/main" id="{2A70FEAF-0FB7-B74B-8FCB-96AE6BE88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78" b="21851"/>
          <a:stretch>
            <a:fillRect/>
          </a:stretch>
        </p:blipFill>
        <p:spPr bwMode="auto">
          <a:xfrm>
            <a:off x="990600" y="1685925"/>
            <a:ext cx="2819400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164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1A17ED-FD56-8247-A7F9-D79EB14D9630}"/>
              </a:ext>
            </a:extLst>
          </p:cNvPr>
          <p:cNvSpPr/>
          <p:nvPr/>
        </p:nvSpPr>
        <p:spPr>
          <a:xfrm>
            <a:off x="1981200" y="2374880"/>
            <a:ext cx="5105400" cy="5969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70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 aka Perceptrons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325563"/>
          </a:xfrm>
        </p:spPr>
        <p:txBody>
          <a:bodyPr/>
          <a:lstStyle/>
          <a:p>
            <a:r>
              <a:rPr lang="en-US" sz="2800" dirty="0"/>
              <a:t>Find a </a:t>
            </a:r>
            <a:r>
              <a:rPr lang="en-US" sz="2800" i="1" dirty="0"/>
              <a:t>linear function </a:t>
            </a:r>
            <a:r>
              <a:rPr lang="en-US" sz="2800" dirty="0"/>
              <a:t>to separate the classes:</a:t>
            </a:r>
          </a:p>
          <a:p>
            <a:endParaRPr lang="en-US" sz="1200" dirty="0"/>
          </a:p>
          <a:p>
            <a:pPr algn="ctr">
              <a:buNone/>
            </a:pPr>
            <a:r>
              <a:rPr lang="en-US" sz="2800" dirty="0">
                <a:solidFill>
                  <a:srgbClr val="0000FF"/>
                </a:solidFill>
              </a:rPr>
              <a:t>	f(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dirty="0">
                <a:solidFill>
                  <a:srgbClr val="0000FF"/>
                </a:solidFill>
              </a:rPr>
              <a:t>) = </a:t>
            </a:r>
            <a:r>
              <a:rPr lang="en-US" sz="2800" dirty="0" err="1">
                <a:solidFill>
                  <a:srgbClr val="0000FF"/>
                </a:solidFill>
              </a:rPr>
              <a:t>sgn</a:t>
            </a:r>
            <a:r>
              <a:rPr lang="en-US" sz="2800" dirty="0">
                <a:solidFill>
                  <a:srgbClr val="0000FF"/>
                </a:solidFill>
              </a:rPr>
              <a:t>(</a:t>
            </a:r>
            <a:r>
              <a:rPr lang="en-US" sz="2800" b="1" dirty="0">
                <a:solidFill>
                  <a:srgbClr val="0000FF"/>
                </a:solidFill>
              </a:rPr>
              <a:t>w </a:t>
            </a:r>
            <a:r>
              <a:rPr lang="en-US" sz="2800" dirty="0">
                <a:solidFill>
                  <a:srgbClr val="0000FF"/>
                </a:solidFill>
                <a:sym typeface="Symbol"/>
              </a:rPr>
              <a:t> </a:t>
            </a:r>
            <a:r>
              <a:rPr lang="en-US" sz="2800" b="1" dirty="0">
                <a:solidFill>
                  <a:srgbClr val="0000FF"/>
                </a:solidFill>
              </a:rPr>
              <a:t>x </a:t>
            </a:r>
            <a:r>
              <a:rPr lang="en-US" sz="2800" dirty="0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2667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2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 aka Perceptrons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When the data is linearly separable, there may be more than one separator (</a:t>
            </a:r>
            <a:r>
              <a:rPr lang="en-US" dirty="0" err="1"/>
              <a:t>hyperplane</a:t>
            </a:r>
            <a:r>
              <a:rPr lang="en-US" dirty="0"/>
              <a:t>)</a:t>
            </a:r>
          </a:p>
        </p:txBody>
      </p:sp>
      <p:sp>
        <p:nvSpPr>
          <p:cNvPr id="4101" name="Oval 8"/>
          <p:cNvSpPr>
            <a:spLocks noChangeArrowheads="1"/>
          </p:cNvSpPr>
          <p:nvPr/>
        </p:nvSpPr>
        <p:spPr bwMode="auto">
          <a:xfrm>
            <a:off x="838200" y="3962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2" name="Oval 9"/>
          <p:cNvSpPr>
            <a:spLocks noChangeArrowheads="1"/>
          </p:cNvSpPr>
          <p:nvPr/>
        </p:nvSpPr>
        <p:spPr bwMode="auto">
          <a:xfrm>
            <a:off x="1524000" y="4038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3" name="Oval 10"/>
          <p:cNvSpPr>
            <a:spLocks noChangeArrowheads="1"/>
          </p:cNvSpPr>
          <p:nvPr/>
        </p:nvSpPr>
        <p:spPr bwMode="auto">
          <a:xfrm>
            <a:off x="1524000" y="4724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4" name="Oval 11"/>
          <p:cNvSpPr>
            <a:spLocks noChangeArrowheads="1"/>
          </p:cNvSpPr>
          <p:nvPr/>
        </p:nvSpPr>
        <p:spPr bwMode="auto">
          <a:xfrm>
            <a:off x="762000" y="4267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5" name="Oval 12"/>
          <p:cNvSpPr>
            <a:spLocks noChangeArrowheads="1"/>
          </p:cNvSpPr>
          <p:nvPr/>
        </p:nvSpPr>
        <p:spPr bwMode="auto">
          <a:xfrm>
            <a:off x="2286000" y="4114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6" name="Oval 13"/>
          <p:cNvSpPr>
            <a:spLocks noChangeArrowheads="1"/>
          </p:cNvSpPr>
          <p:nvPr/>
        </p:nvSpPr>
        <p:spPr bwMode="auto">
          <a:xfrm>
            <a:off x="2895600" y="4953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7" name="Oval 14"/>
          <p:cNvSpPr>
            <a:spLocks noChangeArrowheads="1"/>
          </p:cNvSpPr>
          <p:nvPr/>
        </p:nvSpPr>
        <p:spPr bwMode="auto">
          <a:xfrm>
            <a:off x="3124200" y="3048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8" name="Oval 15"/>
          <p:cNvSpPr>
            <a:spLocks noChangeArrowheads="1"/>
          </p:cNvSpPr>
          <p:nvPr/>
        </p:nvSpPr>
        <p:spPr bwMode="auto">
          <a:xfrm>
            <a:off x="3886200" y="3352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09" name="Oval 16"/>
          <p:cNvSpPr>
            <a:spLocks noChangeArrowheads="1"/>
          </p:cNvSpPr>
          <p:nvPr/>
        </p:nvSpPr>
        <p:spPr bwMode="auto">
          <a:xfrm>
            <a:off x="4114800" y="4038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0" name="Oval 17"/>
          <p:cNvSpPr>
            <a:spLocks noChangeArrowheads="1"/>
          </p:cNvSpPr>
          <p:nvPr/>
        </p:nvSpPr>
        <p:spPr bwMode="auto">
          <a:xfrm>
            <a:off x="3429000" y="4038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1" name="Oval 18"/>
          <p:cNvSpPr>
            <a:spLocks noChangeArrowheads="1"/>
          </p:cNvSpPr>
          <p:nvPr/>
        </p:nvSpPr>
        <p:spPr bwMode="auto">
          <a:xfrm>
            <a:off x="2667000" y="2743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2" name="Oval 19"/>
          <p:cNvSpPr>
            <a:spLocks noChangeArrowheads="1"/>
          </p:cNvSpPr>
          <p:nvPr/>
        </p:nvSpPr>
        <p:spPr bwMode="auto">
          <a:xfrm>
            <a:off x="4724400" y="4800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3" name="Oval 20"/>
          <p:cNvSpPr>
            <a:spLocks noChangeArrowheads="1"/>
          </p:cNvSpPr>
          <p:nvPr/>
        </p:nvSpPr>
        <p:spPr bwMode="auto">
          <a:xfrm>
            <a:off x="4953000" y="3657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4" name="Oval 21"/>
          <p:cNvSpPr>
            <a:spLocks noChangeArrowheads="1"/>
          </p:cNvSpPr>
          <p:nvPr/>
        </p:nvSpPr>
        <p:spPr bwMode="auto">
          <a:xfrm>
            <a:off x="2286000" y="5715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5" name="Oval 22"/>
          <p:cNvSpPr>
            <a:spLocks noChangeArrowheads="1"/>
          </p:cNvSpPr>
          <p:nvPr/>
        </p:nvSpPr>
        <p:spPr bwMode="auto">
          <a:xfrm>
            <a:off x="4114800" y="2514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6" name="Oval 23"/>
          <p:cNvSpPr>
            <a:spLocks noChangeArrowheads="1"/>
          </p:cNvSpPr>
          <p:nvPr/>
        </p:nvSpPr>
        <p:spPr bwMode="auto">
          <a:xfrm>
            <a:off x="5410200" y="4572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66680" name="Line 24"/>
          <p:cNvSpPr>
            <a:spLocks noChangeShapeType="1"/>
          </p:cNvSpPr>
          <p:nvPr/>
        </p:nvSpPr>
        <p:spPr bwMode="auto">
          <a:xfrm>
            <a:off x="1371600" y="2743200"/>
            <a:ext cx="3581400" cy="3581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8" name="Oval 25"/>
          <p:cNvSpPr>
            <a:spLocks noChangeArrowheads="1"/>
          </p:cNvSpPr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19" name="Oval 26"/>
          <p:cNvSpPr>
            <a:spLocks noChangeArrowheads="1"/>
          </p:cNvSpPr>
          <p:nvPr/>
        </p:nvSpPr>
        <p:spPr bwMode="auto">
          <a:xfrm>
            <a:off x="3124200" y="6172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66683" name="Text Box 27"/>
          <p:cNvSpPr txBox="1">
            <a:spLocks noChangeArrowheads="1"/>
          </p:cNvSpPr>
          <p:nvPr/>
        </p:nvSpPr>
        <p:spPr bwMode="auto">
          <a:xfrm>
            <a:off x="5799150" y="5297488"/>
            <a:ext cx="24272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00"/>
                </a:solidFill>
                <a:cs typeface="Arial" charset="0"/>
              </a:rPr>
              <a:t>Which separator</a:t>
            </a:r>
            <a:br>
              <a:rPr lang="en-US" sz="2400" dirty="0">
                <a:solidFill>
                  <a:srgbClr val="000000"/>
                </a:solidFill>
                <a:cs typeface="Arial" charset="0"/>
              </a:rPr>
            </a:br>
            <a:r>
              <a:rPr lang="en-US" sz="2400" dirty="0">
                <a:solidFill>
                  <a:srgbClr val="000000"/>
                </a:solidFill>
                <a:cs typeface="Arial" charset="0"/>
              </a:rPr>
              <a:t>is best?</a:t>
            </a:r>
          </a:p>
        </p:txBody>
      </p:sp>
      <p:sp>
        <p:nvSpPr>
          <p:cNvPr id="966684" name="Line 28"/>
          <p:cNvSpPr>
            <a:spLocks noChangeShapeType="1"/>
          </p:cNvSpPr>
          <p:nvPr/>
        </p:nvSpPr>
        <p:spPr bwMode="auto">
          <a:xfrm>
            <a:off x="1752600" y="2362200"/>
            <a:ext cx="243840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66685" name="Line 29"/>
          <p:cNvSpPr>
            <a:spLocks noChangeShapeType="1"/>
          </p:cNvSpPr>
          <p:nvPr/>
        </p:nvSpPr>
        <p:spPr bwMode="auto">
          <a:xfrm>
            <a:off x="2286000" y="1981200"/>
            <a:ext cx="1447800" cy="464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66686" name="Line 30"/>
          <p:cNvSpPr>
            <a:spLocks noChangeShapeType="1"/>
          </p:cNvSpPr>
          <p:nvPr/>
        </p:nvSpPr>
        <p:spPr bwMode="auto">
          <a:xfrm>
            <a:off x="1066800" y="3276600"/>
            <a:ext cx="4495800" cy="2362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0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80" grpId="0" animBg="1"/>
      <p:bldP spid="966683" grpId="0"/>
      <p:bldP spid="966684" grpId="0" animBg="1"/>
      <p:bldP spid="966685" grpId="0" animBg="1"/>
      <p:bldP spid="9666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5791200" y="51816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>
            <a:extLst>
              <a:ext uri="{FF2B5EF4-FFF2-40B4-BE49-F238E27FC236}">
                <a16:creationId xmlns:a16="http://schemas.microsoft.com/office/drawing/2014/main" id="{A9F8AAA1-733B-AF4D-9885-E8ABE2952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Perceptron Learning</a:t>
            </a:r>
          </a:p>
        </p:txBody>
      </p:sp>
      <p:sp>
        <p:nvSpPr>
          <p:cNvPr id="1289219" name="Rectangle 3">
            <a:extLst>
              <a:ext uri="{FF2B5EF4-FFF2-40B4-BE49-F238E27FC236}">
                <a16:creationId xmlns:a16="http://schemas.microsoft.com/office/drawing/2014/main" id="{A56E77B6-840D-0849-98E4-00F61215F6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51113" y="2743200"/>
            <a:ext cx="7239000" cy="3840163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dirty="0"/>
              <a:t>Start with w=0, b=0</a:t>
            </a:r>
          </a:p>
          <a:p>
            <a:pPr marL="609600" indent="-6096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dirty="0"/>
              <a:t>R=max |x</a:t>
            </a:r>
            <a:r>
              <a:rPr lang="en-US" altLang="en-US" baseline="-25000" dirty="0"/>
              <a:t>i</a:t>
            </a:r>
            <a:r>
              <a:rPr lang="en-US" altLang="en-US" dirty="0"/>
              <a:t>|</a:t>
            </a:r>
          </a:p>
          <a:p>
            <a:pPr marL="609600" indent="-6096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dirty="0"/>
              <a:t>For </a:t>
            </a:r>
            <a:r>
              <a:rPr lang="en-US" altLang="en-US" dirty="0" err="1"/>
              <a:t>i</a:t>
            </a:r>
            <a:r>
              <a:rPr lang="en-US" altLang="en-US" dirty="0"/>
              <a:t>=1:N</a:t>
            </a:r>
          </a:p>
          <a:p>
            <a:pPr marL="990600" lvl="1" indent="-53340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dirty="0"/>
              <a:t>	if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i</a:t>
            </a:r>
            <a:r>
              <a:rPr lang="en-US" altLang="en-US" dirty="0"/>
              <a:t>(&lt;</a:t>
            </a:r>
            <a:r>
              <a:rPr lang="en-US" altLang="en-US" dirty="0" err="1"/>
              <a:t>wx</a:t>
            </a:r>
            <a:r>
              <a:rPr lang="en-US" altLang="en-US" baseline="-25000" dirty="0" err="1"/>
              <a:t>i</a:t>
            </a:r>
            <a:r>
              <a:rPr lang="en-US" altLang="en-US" dirty="0"/>
              <a:t>&gt;+b)&lt;=0</a:t>
            </a:r>
          </a:p>
          <a:p>
            <a:pPr marL="1371600" lvl="2" indent="-45720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800" dirty="0"/>
              <a:t>	w += f </a:t>
            </a:r>
            <a:r>
              <a:rPr lang="en-US" altLang="en-US" sz="2800" dirty="0" err="1"/>
              <a:t>y</a:t>
            </a:r>
            <a:r>
              <a:rPr lang="en-US" altLang="en-US" sz="2800" baseline="-25000" dirty="0" err="1"/>
              <a:t>i</a:t>
            </a:r>
            <a:r>
              <a:rPr lang="en-US" altLang="en-US" sz="2800" dirty="0"/>
              <a:t> x</a:t>
            </a:r>
            <a:r>
              <a:rPr lang="en-US" altLang="en-US" sz="2800" baseline="-25000" dirty="0"/>
              <a:t>i</a:t>
            </a:r>
          </a:p>
          <a:p>
            <a:pPr marL="1371600" lvl="2" indent="-45720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800" dirty="0"/>
              <a:t>	b += f </a:t>
            </a:r>
            <a:r>
              <a:rPr lang="en-US" altLang="en-US" sz="2800" dirty="0" err="1"/>
              <a:t>y</a:t>
            </a:r>
            <a:r>
              <a:rPr lang="en-US" altLang="en-US" sz="2800" baseline="-25000" dirty="0" err="1"/>
              <a:t>i</a:t>
            </a:r>
            <a:r>
              <a:rPr lang="en-US" altLang="en-US" sz="2800" dirty="0"/>
              <a:t> R</a:t>
            </a:r>
            <a:r>
              <a:rPr lang="en-US" altLang="en-US" sz="2800" baseline="30000" dirty="0"/>
              <a:t>2</a:t>
            </a:r>
            <a:endParaRPr lang="en-US" altLang="en-US" dirty="0"/>
          </a:p>
          <a:p>
            <a:pPr marL="609600" indent="-6096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sz="2800" dirty="0"/>
              <a:t>Terminate if all examples correctly classified</a:t>
            </a:r>
          </a:p>
        </p:txBody>
      </p:sp>
    </p:spTree>
    <p:extLst>
      <p:ext uri="{BB962C8B-B14F-4D97-AF65-F5344CB8AC3E}">
        <p14:creationId xmlns:p14="http://schemas.microsoft.com/office/powerpoint/2010/main" val="47310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vs. linear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610600" cy="5867400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NN pros:</a:t>
            </a:r>
          </a:p>
          <a:p>
            <a:pPr lvl="1"/>
            <a:r>
              <a:rPr lang="en-US" sz="2000" dirty="0"/>
              <a:t>Simple to implement</a:t>
            </a:r>
          </a:p>
          <a:p>
            <a:pPr lvl="1"/>
            <a:r>
              <a:rPr lang="en-US" sz="2000" dirty="0"/>
              <a:t>Decision boundaries not necessarily linear</a:t>
            </a:r>
          </a:p>
          <a:p>
            <a:pPr lvl="1"/>
            <a:r>
              <a:rPr lang="en-US" sz="2000" dirty="0"/>
              <a:t>Works for any number of classes</a:t>
            </a:r>
          </a:p>
          <a:p>
            <a:pPr lvl="1"/>
            <a:r>
              <a:rPr lang="en-US" sz="2000" i="1" dirty="0"/>
              <a:t>Nonparametric</a:t>
            </a:r>
            <a:r>
              <a:rPr lang="en-US" sz="2000" dirty="0"/>
              <a:t> method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NN cons:</a:t>
            </a:r>
          </a:p>
          <a:p>
            <a:pPr lvl="1"/>
            <a:r>
              <a:rPr lang="en-US" sz="2000" dirty="0"/>
              <a:t>Need good distance function</a:t>
            </a:r>
          </a:p>
          <a:p>
            <a:pPr lvl="1"/>
            <a:r>
              <a:rPr lang="en-US" sz="2000" dirty="0"/>
              <a:t>Slow at test time</a:t>
            </a:r>
            <a:endParaRPr lang="en-US" sz="2400" dirty="0">
              <a:solidFill>
                <a:srgbClr val="0000FF"/>
              </a:solidFill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Linear pros:</a:t>
            </a:r>
          </a:p>
          <a:p>
            <a:pPr lvl="1"/>
            <a:r>
              <a:rPr lang="en-US" sz="2000" dirty="0"/>
              <a:t>Low-dimensional </a:t>
            </a:r>
            <a:r>
              <a:rPr lang="en-US" sz="2000" i="1" dirty="0"/>
              <a:t>parametric</a:t>
            </a:r>
            <a:r>
              <a:rPr lang="en-US" sz="2000" dirty="0"/>
              <a:t> representation</a:t>
            </a:r>
          </a:p>
          <a:p>
            <a:pPr lvl="1"/>
            <a:r>
              <a:rPr lang="en-US" sz="2000" dirty="0"/>
              <a:t>Very fast at test time</a:t>
            </a: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Linear cons:</a:t>
            </a:r>
          </a:p>
          <a:p>
            <a:pPr lvl="1"/>
            <a:r>
              <a:rPr lang="en-US" sz="2000" dirty="0"/>
              <a:t>Works for two classes</a:t>
            </a:r>
          </a:p>
          <a:p>
            <a:pPr lvl="1"/>
            <a:r>
              <a:rPr lang="en-US" sz="2000" dirty="0"/>
              <a:t>How to train the linear function?</a:t>
            </a:r>
          </a:p>
          <a:p>
            <a:pPr lvl="1"/>
            <a:r>
              <a:rPr lang="en-US" sz="2000" dirty="0"/>
              <a:t>What if data is not linearly separable?</a:t>
            </a:r>
          </a:p>
        </p:txBody>
      </p:sp>
    </p:spTree>
    <p:extLst>
      <p:ext uri="{BB962C8B-B14F-4D97-AF65-F5344CB8AC3E}">
        <p14:creationId xmlns:p14="http://schemas.microsoft.com/office/powerpoint/2010/main" val="25439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1A17ED-FD56-8247-A7F9-D79EB14D9630}"/>
              </a:ext>
            </a:extLst>
          </p:cNvPr>
          <p:cNvSpPr/>
          <p:nvPr/>
        </p:nvSpPr>
        <p:spPr>
          <a:xfrm>
            <a:off x="1981200" y="2895600"/>
            <a:ext cx="5105400" cy="5969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70D5823-E5A7-B848-A860-A8F76CA9DDE6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6184879"/>
            <a:ext cx="8991600" cy="5969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Szeliski, Chapter 14, Section 14.1.1</a:t>
            </a:r>
          </a:p>
        </p:txBody>
      </p:sp>
    </p:spTree>
    <p:extLst>
      <p:ext uri="{BB962C8B-B14F-4D97-AF65-F5344CB8AC3E}">
        <p14:creationId xmlns:p14="http://schemas.microsoft.com/office/powerpoint/2010/main" val="3049175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938" name="Rectangle 2">
            <a:extLst>
              <a:ext uri="{FF2B5EF4-FFF2-40B4-BE49-F238E27FC236}">
                <a16:creationId xmlns:a16="http://schemas.microsoft.com/office/drawing/2014/main" id="{FBF734CB-1613-0548-85A6-ECE3024914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Weak learners</a:t>
            </a:r>
          </a:p>
        </p:txBody>
      </p:sp>
      <p:sp>
        <p:nvSpPr>
          <p:cNvPr id="1319939" name="Rectangle 3">
            <a:extLst>
              <a:ext uri="{FF2B5EF4-FFF2-40B4-BE49-F238E27FC236}">
                <a16:creationId xmlns:a16="http://schemas.microsoft.com/office/drawing/2014/main" id="{CFDF7F92-B6A7-5046-8652-A58E1A3D4E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Accurate learners = hard</a:t>
            </a:r>
          </a:p>
          <a:p>
            <a:pPr>
              <a:lnSpc>
                <a:spcPct val="90000"/>
              </a:lnSpc>
            </a:pPr>
            <a:r>
              <a:rPr lang="en-US" altLang="en-US"/>
              <a:t>“so-so” learners = easy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Example: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if “buy” occurs in email, classify as SPAM</a:t>
            </a:r>
          </a:p>
          <a:p>
            <a:pPr lvl="1"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Weak learner = “rule of thumb”</a:t>
            </a:r>
          </a:p>
        </p:txBody>
      </p:sp>
    </p:spTree>
    <p:extLst>
      <p:ext uri="{BB962C8B-B14F-4D97-AF65-F5344CB8AC3E}">
        <p14:creationId xmlns:p14="http://schemas.microsoft.com/office/powerpoint/2010/main" val="57075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62" name="Rectangle 2">
            <a:extLst>
              <a:ext uri="{FF2B5EF4-FFF2-40B4-BE49-F238E27FC236}">
                <a16:creationId xmlns:a16="http://schemas.microsoft.com/office/drawing/2014/main" id="{6284C537-DA22-9D41-BB49-D5A49ECAE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Weak Learners</a:t>
            </a:r>
          </a:p>
        </p:txBody>
      </p:sp>
      <p:sp>
        <p:nvSpPr>
          <p:cNvPr id="1320963" name="Rectangle 3">
            <a:extLst>
              <a:ext uri="{FF2B5EF4-FFF2-40B4-BE49-F238E27FC236}">
                <a16:creationId xmlns:a16="http://schemas.microsoft.com/office/drawing/2014/main" id="{3ACA04E0-EFC0-5B46-8C5F-B363E20B8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Perceptron</a:t>
            </a:r>
          </a:p>
          <a:p>
            <a:r>
              <a:rPr lang="en-US" altLang="en-US" dirty="0"/>
              <a:t>Decision stumps</a:t>
            </a:r>
          </a:p>
          <a:p>
            <a:r>
              <a:rPr lang="en-US" altLang="en-US" dirty="0"/>
              <a:t>Haar wavelets</a:t>
            </a:r>
            <a:r>
              <a:rPr kumimoji="0" lang="en-US" altLang="en-US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51EDF0-F481-1C40-AB3A-A5CCDEFE8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3429000"/>
            <a:ext cx="4800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26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058" name="Rectangle 2">
            <a:extLst>
              <a:ext uri="{FF2B5EF4-FFF2-40B4-BE49-F238E27FC236}">
                <a16:creationId xmlns:a16="http://schemas.microsoft.com/office/drawing/2014/main" id="{4AC66B15-EC8D-4142-92D9-9B8585C7E2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1" y="850900"/>
            <a:ext cx="6985000" cy="657225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solidFill>
                  <a:srgbClr val="FF0000"/>
                </a:solidFill>
              </a:rPr>
              <a:t>A Super Efficient Feature Selector</a:t>
            </a:r>
          </a:p>
        </p:txBody>
      </p:sp>
      <p:sp>
        <p:nvSpPr>
          <p:cNvPr id="1325059" name="Rectangle 3">
            <a:extLst>
              <a:ext uri="{FF2B5EF4-FFF2-40B4-BE49-F238E27FC236}">
                <a16:creationId xmlns:a16="http://schemas.microsoft.com/office/drawing/2014/main" id="{387497BB-3AEF-A644-90DD-B3F555E85A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2578100"/>
            <a:ext cx="7772400" cy="3429000"/>
          </a:xfrm>
        </p:spPr>
        <p:txBody>
          <a:bodyPr/>
          <a:lstStyle/>
          <a:p>
            <a:r>
              <a:rPr lang="en-US" altLang="en-US" sz="3600" dirty="0"/>
              <a:t>Features = Weak Classifiers</a:t>
            </a:r>
          </a:p>
          <a:p>
            <a:r>
              <a:rPr lang="en-US" altLang="en-US" sz="3600" dirty="0"/>
              <a:t>Each round selects the optimal feature given:</a:t>
            </a:r>
          </a:p>
          <a:p>
            <a:pPr lvl="1"/>
            <a:r>
              <a:rPr lang="en-US" altLang="en-US" sz="3200" dirty="0"/>
              <a:t>Previous selected features</a:t>
            </a:r>
          </a:p>
          <a:p>
            <a:pPr lvl="1"/>
            <a:r>
              <a:rPr lang="en-US" altLang="en-US" sz="3200" dirty="0"/>
              <a:t>Exponential Loss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A24659C-EC7C-B74B-B6DB-030964BBD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228600"/>
            <a:ext cx="77724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/>
              <a:t>Adaboost Algorithm</a:t>
            </a:r>
          </a:p>
        </p:txBody>
      </p:sp>
    </p:spTree>
    <p:extLst>
      <p:ext uri="{BB962C8B-B14F-4D97-AF65-F5344CB8AC3E}">
        <p14:creationId xmlns:p14="http://schemas.microsoft.com/office/powerpoint/2010/main" val="1730110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B10C1-829E-304B-9257-900AC898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98" y="4363388"/>
            <a:ext cx="4311502" cy="1504012"/>
          </a:xfrm>
          <a:prstGeom prst="rect">
            <a:avLst/>
          </a:prstGeom>
        </p:spPr>
      </p:pic>
      <p:sp>
        <p:nvSpPr>
          <p:cNvPr id="1321986" name="Rectangle 2">
            <a:extLst>
              <a:ext uri="{FF2B5EF4-FFF2-40B4-BE49-F238E27FC236}">
                <a16:creationId xmlns:a16="http://schemas.microsoft.com/office/drawing/2014/main" id="{F023C65D-C89F-0E48-BD2A-8CB1ADC96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AdaBoost</a:t>
            </a:r>
          </a:p>
        </p:txBody>
      </p:sp>
      <p:sp>
        <p:nvSpPr>
          <p:cNvPr id="1321987" name="Rectangle 3">
            <a:extLst>
              <a:ext uri="{FF2B5EF4-FFF2-40B4-BE49-F238E27FC236}">
                <a16:creationId xmlns:a16="http://schemas.microsoft.com/office/drawing/2014/main" id="{70183F3A-DBB4-DD46-8140-2B91B44F4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0635" y="1295400"/>
            <a:ext cx="7772400" cy="5486400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/>
              <a:t>Given a set of weak classifiers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pPr lvl="1"/>
            <a:r>
              <a:rPr lang="en-US" altLang="en-US" sz="2400" dirty="0"/>
              <a:t>None much better than random</a:t>
            </a:r>
          </a:p>
          <a:p>
            <a:pPr marL="457200" lvl="1" indent="0">
              <a:buNone/>
            </a:pPr>
            <a:endParaRPr lang="en-US" altLang="en-US" sz="2400" dirty="0"/>
          </a:p>
          <a:p>
            <a:r>
              <a:rPr lang="en-US" altLang="en-US" sz="2800" dirty="0"/>
              <a:t>Iteratively combine classifiers</a:t>
            </a:r>
          </a:p>
          <a:p>
            <a:pPr lvl="1"/>
            <a:r>
              <a:rPr lang="en-US" altLang="en-US" sz="2400" dirty="0"/>
              <a:t>Form a linear combination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/>
              <a:t>Training error converges to 0 quickly</a:t>
            </a:r>
          </a:p>
          <a:p>
            <a:pPr lvl="1"/>
            <a:r>
              <a:rPr lang="en-US" altLang="en-US" sz="2400" dirty="0"/>
              <a:t>Test error is related to training margin</a:t>
            </a:r>
          </a:p>
          <a:p>
            <a:pPr lvl="1"/>
            <a:endParaRPr lang="en-US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BCBC4-A6AC-CE40-B5BD-DB2CE1F90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40" y="1779104"/>
            <a:ext cx="8745920" cy="14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23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E3AC0-0C89-E54C-AA42-EBA4BF38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41" y="928688"/>
            <a:ext cx="7402317" cy="5929312"/>
          </a:xfrm>
          <a:prstGeom prst="rect">
            <a:avLst/>
          </a:prstGeom>
        </p:spPr>
      </p:pic>
      <p:sp>
        <p:nvSpPr>
          <p:cNvPr id="1346562" name="Rectangle 2">
            <a:extLst>
              <a:ext uri="{FF2B5EF4-FFF2-40B4-BE49-F238E27FC236}">
                <a16:creationId xmlns:a16="http://schemas.microsoft.com/office/drawing/2014/main" id="{C9E443A1-8509-634B-A2D2-3B5DB63F3F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2400" cy="657225"/>
          </a:xfrm>
        </p:spPr>
        <p:txBody>
          <a:bodyPr/>
          <a:lstStyle/>
          <a:p>
            <a:r>
              <a:rPr lang="en-US" altLang="en-US" dirty="0"/>
              <a:t>Adaboost Algorithm</a:t>
            </a:r>
          </a:p>
        </p:txBody>
      </p:sp>
      <p:sp>
        <p:nvSpPr>
          <p:cNvPr id="1346565" name="Rectangle 5">
            <a:extLst>
              <a:ext uri="{FF2B5EF4-FFF2-40B4-BE49-F238E27FC236}">
                <a16:creationId xmlns:a16="http://schemas.microsoft.com/office/drawing/2014/main" id="{23E9B42B-4077-F249-ABF4-9916106B6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505524"/>
            <a:ext cx="3733800" cy="122827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6566" name="Rectangle 6">
            <a:extLst>
              <a:ext uri="{FF2B5EF4-FFF2-40B4-BE49-F238E27FC236}">
                <a16:creationId xmlns:a16="http://schemas.microsoft.com/office/drawing/2014/main" id="{7AD34569-8159-7344-A365-642839EEB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2448" y="5029199"/>
            <a:ext cx="3554152" cy="588411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4CE293F-900C-9848-9085-0EF0AEA50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024" y="6193390"/>
            <a:ext cx="2667000" cy="588410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7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>
            <a:extLst>
              <a:ext uri="{FF2B5EF4-FFF2-40B4-BE49-F238E27FC236}">
                <a16:creationId xmlns:a16="http://schemas.microsoft.com/office/drawing/2014/main" id="{2442006F-7CF5-CF44-9703-54C62AB25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AdaBoost at work…</a:t>
            </a:r>
          </a:p>
        </p:txBody>
      </p:sp>
      <p:sp>
        <p:nvSpPr>
          <p:cNvPr id="1323011" name="Oval 3">
            <a:extLst>
              <a:ext uri="{FF2B5EF4-FFF2-40B4-BE49-F238E27FC236}">
                <a16:creationId xmlns:a16="http://schemas.microsoft.com/office/drawing/2014/main" id="{51C7F491-1646-CE4E-BC27-4DB2C9BB5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6163" y="630238"/>
            <a:ext cx="198437" cy="2000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2" name="Oval 4">
            <a:extLst>
              <a:ext uri="{FF2B5EF4-FFF2-40B4-BE49-F238E27FC236}">
                <a16:creationId xmlns:a16="http://schemas.microsoft.com/office/drawing/2014/main" id="{D70B7C66-9549-4E4D-8F42-39BA9B08C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531813"/>
            <a:ext cx="201613" cy="198437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3" name="Oval 5">
            <a:extLst>
              <a:ext uri="{FF2B5EF4-FFF2-40B4-BE49-F238E27FC236}">
                <a16:creationId xmlns:a16="http://schemas.microsoft.com/office/drawing/2014/main" id="{78737D10-1B63-5C4F-A9D9-BF90138F1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550" y="930275"/>
            <a:ext cx="201613" cy="2000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4" name="Oval 6">
            <a:extLst>
              <a:ext uri="{FF2B5EF4-FFF2-40B4-BE49-F238E27FC236}">
                <a16:creationId xmlns:a16="http://schemas.microsoft.com/office/drawing/2014/main" id="{E93583DD-B896-D345-B02D-AFF508437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113" y="1487488"/>
            <a:ext cx="198437" cy="198437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5" name="Oval 7">
            <a:extLst>
              <a:ext uri="{FF2B5EF4-FFF2-40B4-BE49-F238E27FC236}">
                <a16:creationId xmlns:a16="http://schemas.microsoft.com/office/drawing/2014/main" id="{75FFCD83-BAEB-3544-977D-B5C45DE51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4638" y="1387475"/>
            <a:ext cx="198437" cy="2000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6" name="Oval 8">
            <a:extLst>
              <a:ext uri="{FF2B5EF4-FFF2-40B4-BE49-F238E27FC236}">
                <a16:creationId xmlns:a16="http://schemas.microsoft.com/office/drawing/2014/main" id="{04685458-1261-3540-83C4-01E247C2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1828800"/>
            <a:ext cx="198438" cy="2000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7" name="Oval 9">
            <a:extLst>
              <a:ext uri="{FF2B5EF4-FFF2-40B4-BE49-F238E27FC236}">
                <a16:creationId xmlns:a16="http://schemas.microsoft.com/office/drawing/2014/main" id="{D86509F8-D76B-564D-8335-B55B63E04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3863" y="830263"/>
            <a:ext cx="200025" cy="2000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8" name="Oval 10">
            <a:extLst>
              <a:ext uri="{FF2B5EF4-FFF2-40B4-BE49-F238E27FC236}">
                <a16:creationId xmlns:a16="http://schemas.microsoft.com/office/drawing/2014/main" id="{3ECD4438-1938-7145-99D2-DF1A061E3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5" y="1038225"/>
            <a:ext cx="198438" cy="2000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19" name="Oval 11">
            <a:extLst>
              <a:ext uri="{FF2B5EF4-FFF2-40B4-BE49-F238E27FC236}">
                <a16:creationId xmlns:a16="http://schemas.microsoft.com/office/drawing/2014/main" id="{A9665805-7304-0F4F-9D9D-E60905AC3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88" y="1778000"/>
            <a:ext cx="200025" cy="198438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323020" name="Group 12">
            <a:extLst>
              <a:ext uri="{FF2B5EF4-FFF2-40B4-BE49-F238E27FC236}">
                <a16:creationId xmlns:a16="http://schemas.microsoft.com/office/drawing/2014/main" id="{52459A2B-E488-794F-8501-14E7B40449D8}"/>
              </a:ext>
            </a:extLst>
          </p:cNvPr>
          <p:cNvGrpSpPr>
            <a:grpSpLocks/>
          </p:cNvGrpSpPr>
          <p:nvPr/>
        </p:nvGrpSpPr>
        <p:grpSpPr bwMode="auto">
          <a:xfrm>
            <a:off x="5194300" y="838200"/>
            <a:ext cx="3697288" cy="641350"/>
            <a:chOff x="3272" y="528"/>
            <a:chExt cx="2329" cy="404"/>
          </a:xfrm>
        </p:grpSpPr>
        <p:sp>
          <p:nvSpPr>
            <p:cNvPr id="1323021" name="Line 13">
              <a:extLst>
                <a:ext uri="{FF2B5EF4-FFF2-40B4-BE49-F238E27FC236}">
                  <a16:creationId xmlns:a16="http://schemas.microsoft.com/office/drawing/2014/main" id="{A69ADA2A-70DB-6A42-9025-BEB0B56B6B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3" y="741"/>
              <a:ext cx="1068" cy="1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23022" name="Text Box 14">
              <a:extLst>
                <a:ext uri="{FF2B5EF4-FFF2-40B4-BE49-F238E27FC236}">
                  <a16:creationId xmlns:a16="http://schemas.microsoft.com/office/drawing/2014/main" id="{69252B4B-2E23-6640-90AA-7C3C58410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2" y="528"/>
              <a:ext cx="8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800" b="1">
                  <a:latin typeface="Times New Roman" panose="02020603050405020304" pitchFamily="18" charset="0"/>
                </a:rPr>
                <a:t>Weak </a:t>
              </a:r>
            </a:p>
            <a:p>
              <a:pPr algn="ctr"/>
              <a:r>
                <a:rPr lang="en-US" altLang="en-US" sz="1800" b="1">
                  <a:latin typeface="Times New Roman" panose="02020603050405020304" pitchFamily="18" charset="0"/>
                </a:rPr>
                <a:t>Classifier 1</a:t>
              </a:r>
            </a:p>
          </p:txBody>
        </p:sp>
        <p:cxnSp>
          <p:nvCxnSpPr>
            <p:cNvPr id="1323023" name="AutoShape 15">
              <a:extLst>
                <a:ext uri="{FF2B5EF4-FFF2-40B4-BE49-F238E27FC236}">
                  <a16:creationId xmlns:a16="http://schemas.microsoft.com/office/drawing/2014/main" id="{C700470B-7D31-A941-950D-EB729DE1EFA9}"/>
                </a:ext>
              </a:extLst>
            </p:cNvPr>
            <p:cNvCxnSpPr>
              <a:cxnSpLocks noChangeShapeType="1"/>
              <a:stCxn id="1323022" idx="3"/>
              <a:endCxn id="1323021" idx="0"/>
            </p:cNvCxnSpPr>
            <p:nvPr/>
          </p:nvCxnSpPr>
          <p:spPr bwMode="auto">
            <a:xfrm>
              <a:off x="4080" y="730"/>
              <a:ext cx="453" cy="145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23024" name="Rectangle 16">
            <a:extLst>
              <a:ext uri="{FF2B5EF4-FFF2-40B4-BE49-F238E27FC236}">
                <a16:creationId xmlns:a16="http://schemas.microsoft.com/office/drawing/2014/main" id="{5BBC4516-0FF6-9949-AAA1-7757E80EB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113" y="381000"/>
            <a:ext cx="1995487" cy="18954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323025" name="Group 17">
            <a:extLst>
              <a:ext uri="{FF2B5EF4-FFF2-40B4-BE49-F238E27FC236}">
                <a16:creationId xmlns:a16="http://schemas.microsoft.com/office/drawing/2014/main" id="{0D56A4D9-19B3-BE45-91C1-34218B85BA2C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525713"/>
            <a:ext cx="4038600" cy="1897062"/>
            <a:chOff x="3120" y="1591"/>
            <a:chExt cx="2544" cy="1195"/>
          </a:xfrm>
        </p:grpSpPr>
        <p:sp>
          <p:nvSpPr>
            <p:cNvPr id="1323026" name="Oval 18">
              <a:extLst>
                <a:ext uri="{FF2B5EF4-FFF2-40B4-BE49-F238E27FC236}">
                  <a16:creationId xmlns:a16="http://schemas.microsoft.com/office/drawing/2014/main" id="{92BC235F-EC02-CC41-A105-C1B8D8E5D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" y="1749"/>
              <a:ext cx="126" cy="125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23027" name="Oval 19">
              <a:extLst>
                <a:ext uri="{FF2B5EF4-FFF2-40B4-BE49-F238E27FC236}">
                  <a16:creationId xmlns:a16="http://schemas.microsoft.com/office/drawing/2014/main" id="{AB9136D1-FF9E-0A42-AFB1-0914DA146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" y="2288"/>
              <a:ext cx="126" cy="125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23028" name="Oval 20">
              <a:extLst>
                <a:ext uri="{FF2B5EF4-FFF2-40B4-BE49-F238E27FC236}">
                  <a16:creationId xmlns:a16="http://schemas.microsoft.com/office/drawing/2014/main" id="{352EF7B1-6D25-C54D-8B1B-90D00947A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2" y="2131"/>
              <a:ext cx="126" cy="125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23029" name="Oval 21">
              <a:extLst>
                <a:ext uri="{FF2B5EF4-FFF2-40B4-BE49-F238E27FC236}">
                  <a16:creationId xmlns:a16="http://schemas.microsoft.com/office/drawing/2014/main" id="{BD1CD1F8-A4B0-B940-AAF8-51387DCBC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2503"/>
              <a:ext cx="126" cy="125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23030" name="Oval 22">
              <a:extLst>
                <a:ext uri="{FF2B5EF4-FFF2-40B4-BE49-F238E27FC236}">
                  <a16:creationId xmlns:a16="http://schemas.microsoft.com/office/drawing/2014/main" id="{39F90EAF-78B2-7342-806D-4D488872F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1811"/>
              <a:ext cx="125" cy="126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23031" name="Oval 23">
              <a:extLst>
                <a:ext uri="{FF2B5EF4-FFF2-40B4-BE49-F238E27FC236}">
                  <a16:creationId xmlns:a16="http://schemas.microsoft.com/office/drawing/2014/main" id="{9F0FB388-DF77-104E-BF58-2F46F9E62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2000"/>
              <a:ext cx="125" cy="125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323032" name="Oval 24">
              <a:extLst>
                <a:ext uri="{FF2B5EF4-FFF2-40B4-BE49-F238E27FC236}">
                  <a16:creationId xmlns:a16="http://schemas.microsoft.com/office/drawing/2014/main" id="{0A06EA6B-46F0-F74B-839C-48B1EA84E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23"/>
              <a:ext cx="251" cy="251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23033" name="Oval 25">
              <a:extLst>
                <a:ext uri="{FF2B5EF4-FFF2-40B4-BE49-F238E27FC236}">
                  <a16:creationId xmlns:a16="http://schemas.microsoft.com/office/drawing/2014/main" id="{5DA8CB75-34DF-4E4A-8DA0-A2AF616F6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0" y="1968"/>
              <a:ext cx="251" cy="252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23034" name="Oval 26">
              <a:extLst>
                <a:ext uri="{FF2B5EF4-FFF2-40B4-BE49-F238E27FC236}">
                  <a16:creationId xmlns:a16="http://schemas.microsoft.com/office/drawing/2014/main" id="{6D159FF8-0760-1348-9DE5-D04EF4876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2314"/>
              <a:ext cx="251" cy="252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23035" name="Text Box 27">
              <a:extLst>
                <a:ext uri="{FF2B5EF4-FFF2-40B4-BE49-F238E27FC236}">
                  <a16:creationId xmlns:a16="http://schemas.microsoft.com/office/drawing/2014/main" id="{707F16F5-F6D5-F940-A7D4-97A819E622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637"/>
              <a:ext cx="71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>
                  <a:latin typeface="Times New Roman" panose="02020603050405020304" pitchFamily="18" charset="0"/>
                </a:rPr>
                <a:t>Weights</a:t>
              </a:r>
            </a:p>
            <a:p>
              <a:r>
                <a:rPr lang="en-US" altLang="en-US" sz="1800" b="1">
                  <a:latin typeface="Times New Roman" panose="02020603050405020304" pitchFamily="18" charset="0"/>
                </a:rPr>
                <a:t>Increased</a:t>
              </a:r>
            </a:p>
          </p:txBody>
        </p:sp>
        <p:sp>
          <p:nvSpPr>
            <p:cNvPr id="1323036" name="Rectangle 28">
              <a:extLst>
                <a:ext uri="{FF2B5EF4-FFF2-40B4-BE49-F238E27FC236}">
                  <a16:creationId xmlns:a16="http://schemas.microsoft.com/office/drawing/2014/main" id="{0A3F3399-B6C6-004C-8C2A-BEB75EB71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1591"/>
              <a:ext cx="1257" cy="119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cxnSp>
          <p:nvCxnSpPr>
            <p:cNvPr id="1323037" name="AutoShape 29">
              <a:extLst>
                <a:ext uri="{FF2B5EF4-FFF2-40B4-BE49-F238E27FC236}">
                  <a16:creationId xmlns:a16="http://schemas.microsoft.com/office/drawing/2014/main" id="{695ACD32-DEA3-D745-B3E0-0675642A858D}"/>
                </a:ext>
              </a:extLst>
            </p:cNvPr>
            <p:cNvCxnSpPr>
              <a:cxnSpLocks noChangeShapeType="1"/>
              <a:stCxn id="1323035" idx="3"/>
              <a:endCxn id="1323032" idx="2"/>
            </p:cNvCxnSpPr>
            <p:nvPr/>
          </p:nvCxnSpPr>
          <p:spPr bwMode="auto">
            <a:xfrm flipV="1">
              <a:off x="3836" y="1749"/>
              <a:ext cx="1292" cy="9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3038" name="AutoShape 30">
              <a:extLst>
                <a:ext uri="{FF2B5EF4-FFF2-40B4-BE49-F238E27FC236}">
                  <a16:creationId xmlns:a16="http://schemas.microsoft.com/office/drawing/2014/main" id="{B005B1AB-036D-D648-B579-8FC8E66212F6}"/>
                </a:ext>
              </a:extLst>
            </p:cNvPr>
            <p:cNvCxnSpPr>
              <a:cxnSpLocks noChangeShapeType="1"/>
              <a:stCxn id="1323035" idx="3"/>
              <a:endCxn id="1323033" idx="2"/>
            </p:cNvCxnSpPr>
            <p:nvPr/>
          </p:nvCxnSpPr>
          <p:spPr bwMode="auto">
            <a:xfrm>
              <a:off x="3836" y="1839"/>
              <a:ext cx="1506" cy="255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23039" name="AutoShape 31">
              <a:extLst>
                <a:ext uri="{FF2B5EF4-FFF2-40B4-BE49-F238E27FC236}">
                  <a16:creationId xmlns:a16="http://schemas.microsoft.com/office/drawing/2014/main" id="{17895202-9E99-9142-AB11-D684D6B93A88}"/>
                </a:ext>
              </a:extLst>
            </p:cNvPr>
            <p:cNvCxnSpPr>
              <a:cxnSpLocks noChangeShapeType="1"/>
              <a:stCxn id="1323035" idx="3"/>
              <a:endCxn id="1323034" idx="2"/>
            </p:cNvCxnSpPr>
            <p:nvPr/>
          </p:nvCxnSpPr>
          <p:spPr bwMode="auto">
            <a:xfrm>
              <a:off x="3836" y="1839"/>
              <a:ext cx="783" cy="60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23041" name="Oval 33">
            <a:extLst>
              <a:ext uri="{FF2B5EF4-FFF2-40B4-BE49-F238E27FC236}">
                <a16:creationId xmlns:a16="http://schemas.microsoft.com/office/drawing/2014/main" id="{70A1E407-9289-634A-A6B8-093702C6D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4905375"/>
            <a:ext cx="198438" cy="198438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42" name="Oval 34">
            <a:extLst>
              <a:ext uri="{FF2B5EF4-FFF2-40B4-BE49-F238E27FC236}">
                <a16:creationId xmlns:a16="http://schemas.microsoft.com/office/drawing/2014/main" id="{FF372473-C2C6-CD48-A7F7-6483DADC6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313" y="5802313"/>
            <a:ext cx="201613" cy="2000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43" name="Oval 35">
            <a:extLst>
              <a:ext uri="{FF2B5EF4-FFF2-40B4-BE49-F238E27FC236}">
                <a16:creationId xmlns:a16="http://schemas.microsoft.com/office/drawing/2014/main" id="{D7546628-0D90-4543-BB87-5ED7C7E05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613" y="5353050"/>
            <a:ext cx="398463" cy="4000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23044" name="Oval 36">
            <a:extLst>
              <a:ext uri="{FF2B5EF4-FFF2-40B4-BE49-F238E27FC236}">
                <a16:creationId xmlns:a16="http://schemas.microsoft.com/office/drawing/2014/main" id="{1CFEE9D3-4F35-2645-B302-DF037012C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975" y="6096000"/>
            <a:ext cx="381000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23045" name="Oval 37">
            <a:extLst>
              <a:ext uri="{FF2B5EF4-FFF2-40B4-BE49-F238E27FC236}">
                <a16:creationId xmlns:a16="http://schemas.microsoft.com/office/drawing/2014/main" id="{ECD2AA7A-8681-3E46-9145-B8367F24C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4638" y="5003800"/>
            <a:ext cx="198438" cy="201613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46" name="Oval 38">
            <a:extLst>
              <a:ext uri="{FF2B5EF4-FFF2-40B4-BE49-F238E27FC236}">
                <a16:creationId xmlns:a16="http://schemas.microsoft.com/office/drawing/2014/main" id="{0679CF96-8027-0E41-A42D-7414F91E2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125" y="5303838"/>
            <a:ext cx="200025" cy="2000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23047" name="Oval 39">
            <a:extLst>
              <a:ext uri="{FF2B5EF4-FFF2-40B4-BE49-F238E27FC236}">
                <a16:creationId xmlns:a16="http://schemas.microsoft.com/office/drawing/2014/main" id="{BD1314E4-3E2E-F643-80D6-93AF174F8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4705350"/>
            <a:ext cx="398463" cy="398463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23048" name="Oval 40">
            <a:extLst>
              <a:ext uri="{FF2B5EF4-FFF2-40B4-BE49-F238E27FC236}">
                <a16:creationId xmlns:a16="http://schemas.microsoft.com/office/drawing/2014/main" id="{D6BCCF47-5B1E-8249-B9E9-CDEFA8DEA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25" y="5253038"/>
            <a:ext cx="398463" cy="4000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23049" name="Line 41">
            <a:extLst>
              <a:ext uri="{FF2B5EF4-FFF2-40B4-BE49-F238E27FC236}">
                <a16:creationId xmlns:a16="http://schemas.microsoft.com/office/drawing/2014/main" id="{28D8723C-755B-B047-B16E-428A11804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94588" y="4754563"/>
            <a:ext cx="300038" cy="169703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23050" name="Text Box 42">
            <a:extLst>
              <a:ext uri="{FF2B5EF4-FFF2-40B4-BE49-F238E27FC236}">
                <a16:creationId xmlns:a16="http://schemas.microsoft.com/office/drawing/2014/main" id="{8091ED6C-0753-6D46-ADA7-1D9540EF3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1813" y="4572000"/>
            <a:ext cx="127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b="1">
                <a:latin typeface="Times New Roman" panose="02020603050405020304" pitchFamily="18" charset="0"/>
              </a:rPr>
              <a:t>Weak</a:t>
            </a:r>
          </a:p>
          <a:p>
            <a:pPr algn="ctr"/>
            <a:r>
              <a:rPr lang="en-US" altLang="en-US" sz="1800" b="1">
                <a:latin typeface="Times New Roman" panose="02020603050405020304" pitchFamily="18" charset="0"/>
              </a:rPr>
              <a:t> classifier 3</a:t>
            </a:r>
          </a:p>
        </p:txBody>
      </p:sp>
      <p:cxnSp>
        <p:nvCxnSpPr>
          <p:cNvPr id="1323051" name="AutoShape 43">
            <a:extLst>
              <a:ext uri="{FF2B5EF4-FFF2-40B4-BE49-F238E27FC236}">
                <a16:creationId xmlns:a16="http://schemas.microsoft.com/office/drawing/2014/main" id="{01BDADDD-AE7F-A54A-83DD-188BE0048A39}"/>
              </a:ext>
            </a:extLst>
          </p:cNvPr>
          <p:cNvCxnSpPr>
            <a:cxnSpLocks noChangeShapeType="1"/>
            <a:stCxn id="1323050" idx="3"/>
            <a:endCxn id="1323049" idx="0"/>
          </p:cNvCxnSpPr>
          <p:nvPr/>
        </p:nvCxnSpPr>
        <p:spPr bwMode="auto">
          <a:xfrm flipV="1">
            <a:off x="5618163" y="4743450"/>
            <a:ext cx="1876425" cy="79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3052" name="Rectangle 44">
            <a:extLst>
              <a:ext uri="{FF2B5EF4-FFF2-40B4-BE49-F238E27FC236}">
                <a16:creationId xmlns:a16="http://schemas.microsoft.com/office/drawing/2014/main" id="{C5790889-D941-914C-AC84-EC4A58C08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113" y="4656138"/>
            <a:ext cx="1995488" cy="18954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23054" name="Oval 46">
            <a:extLst>
              <a:ext uri="{FF2B5EF4-FFF2-40B4-BE49-F238E27FC236}">
                <a16:creationId xmlns:a16="http://schemas.microsoft.com/office/drawing/2014/main" id="{1730E3B3-8389-C140-A635-A6F0CEAC6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5953125"/>
            <a:ext cx="398463" cy="398463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323058" name="Group 50">
            <a:extLst>
              <a:ext uri="{FF2B5EF4-FFF2-40B4-BE49-F238E27FC236}">
                <a16:creationId xmlns:a16="http://schemas.microsoft.com/office/drawing/2014/main" id="{44BC1EE8-49C4-DE42-86A7-B2EA294303E2}"/>
              </a:ext>
            </a:extLst>
          </p:cNvPr>
          <p:cNvGrpSpPr>
            <a:grpSpLocks/>
          </p:cNvGrpSpPr>
          <p:nvPr/>
        </p:nvGrpSpPr>
        <p:grpSpPr bwMode="auto">
          <a:xfrm>
            <a:off x="4813300" y="2625725"/>
            <a:ext cx="3492500" cy="1597025"/>
            <a:chOff x="3032" y="1654"/>
            <a:chExt cx="2200" cy="1006"/>
          </a:xfrm>
        </p:grpSpPr>
        <p:sp>
          <p:nvSpPr>
            <p:cNvPr id="1323059" name="Line 51">
              <a:extLst>
                <a:ext uri="{FF2B5EF4-FFF2-40B4-BE49-F238E27FC236}">
                  <a16:creationId xmlns:a16="http://schemas.microsoft.com/office/drawing/2014/main" id="{C9C777C5-5A2D-A547-AF55-D75AE3FFF0B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64337" flipV="1">
              <a:off x="5012" y="1654"/>
              <a:ext cx="220" cy="10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23060" name="Text Box 52">
              <a:extLst>
                <a:ext uri="{FF2B5EF4-FFF2-40B4-BE49-F238E27FC236}">
                  <a16:creationId xmlns:a16="http://schemas.microsoft.com/office/drawing/2014/main" id="{E14FC8D6-51D4-624C-8C35-1C27E9768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2" y="2236"/>
              <a:ext cx="8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1800" b="1">
                  <a:latin typeface="Times New Roman" panose="02020603050405020304" pitchFamily="18" charset="0"/>
                </a:rPr>
                <a:t>Weak </a:t>
              </a:r>
            </a:p>
            <a:p>
              <a:pPr algn="ctr"/>
              <a:r>
                <a:rPr lang="en-US" altLang="en-US" sz="1800" b="1">
                  <a:latin typeface="Times New Roman" panose="02020603050405020304" pitchFamily="18" charset="0"/>
                </a:rPr>
                <a:t>Classifier 2</a:t>
              </a:r>
            </a:p>
          </p:txBody>
        </p:sp>
        <p:sp>
          <p:nvSpPr>
            <p:cNvPr id="1323061" name="Line 53">
              <a:extLst>
                <a:ext uri="{FF2B5EF4-FFF2-40B4-BE49-F238E27FC236}">
                  <a16:creationId xmlns:a16="http://schemas.microsoft.com/office/drawing/2014/main" id="{E8D2C86E-C450-6340-9F40-49337E781B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0" y="2448"/>
              <a:ext cx="12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43A3E2AC-9D68-E54F-B0F9-48C7025E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67" y="1930890"/>
            <a:ext cx="4311502" cy="1504012"/>
          </a:xfrm>
          <a:prstGeom prst="rect">
            <a:avLst/>
          </a:prstGeom>
        </p:spPr>
      </p:pic>
      <p:sp>
        <p:nvSpPr>
          <p:cNvPr id="1323053" name="Text Box 45">
            <a:extLst>
              <a:ext uri="{FF2B5EF4-FFF2-40B4-BE49-F238E27FC236}">
                <a16:creationId xmlns:a16="http://schemas.microsoft.com/office/drawing/2014/main" id="{DD17A3E5-3FA5-2B46-8F84-3D8D5AD20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021556"/>
            <a:ext cx="27765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dirty="0">
                <a:latin typeface="+mn-lt"/>
              </a:rPr>
              <a:t>Final classifier is </a:t>
            </a:r>
          </a:p>
          <a:p>
            <a:r>
              <a:rPr lang="en-US" altLang="en-US" sz="2000" dirty="0">
                <a:latin typeface="+mn-lt"/>
              </a:rPr>
              <a:t>linear combination of weak classifiers:</a:t>
            </a: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B9DA8B75-BE3C-E840-B000-74B456209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545" y="4601473"/>
            <a:ext cx="3810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dirty="0"/>
              <a:t>Surprising Phenomenon:</a:t>
            </a:r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00C339C6-9BCB-1C4F-B561-6A08B32527D1}"/>
              </a:ext>
            </a:extLst>
          </p:cNvPr>
          <p:cNvSpPr txBox="1">
            <a:spLocks noChangeArrowheads="1"/>
          </p:cNvSpPr>
          <p:nvPr/>
        </p:nvSpPr>
        <p:spPr>
          <a:xfrm>
            <a:off x="244545" y="5303838"/>
            <a:ext cx="4800600" cy="12191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After all examples are classified:</a:t>
            </a:r>
          </a:p>
          <a:p>
            <a:r>
              <a:rPr lang="en-US" altLang="en-US" sz="2000" dirty="0"/>
              <a:t>Test error keeps decreasing !</a:t>
            </a:r>
          </a:p>
          <a:p>
            <a:r>
              <a:rPr lang="en-US" altLang="en-US" sz="2000" dirty="0"/>
              <a:t>Connection with SVM: Margin increases</a:t>
            </a:r>
          </a:p>
        </p:txBody>
      </p:sp>
    </p:spTree>
    <p:extLst>
      <p:ext uri="{BB962C8B-B14F-4D97-AF65-F5344CB8AC3E}">
        <p14:creationId xmlns:p14="http://schemas.microsoft.com/office/powerpoint/2010/main" val="228227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1A17ED-FD56-8247-A7F9-D79EB14D9630}"/>
              </a:ext>
            </a:extLst>
          </p:cNvPr>
          <p:cNvSpPr/>
          <p:nvPr/>
        </p:nvSpPr>
        <p:spPr>
          <a:xfrm>
            <a:off x="1981200" y="3429000"/>
            <a:ext cx="5105400" cy="5969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6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1A17ED-FD56-8247-A7F9-D79EB14D9630}"/>
              </a:ext>
            </a:extLst>
          </p:cNvPr>
          <p:cNvSpPr/>
          <p:nvPr/>
        </p:nvSpPr>
        <p:spPr>
          <a:xfrm>
            <a:off x="1981200" y="1219200"/>
            <a:ext cx="5105400" cy="5969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9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3" name="Rectangle 3">
            <a:extLst>
              <a:ext uri="{FF2B5EF4-FFF2-40B4-BE49-F238E27FC236}">
                <a16:creationId xmlns:a16="http://schemas.microsoft.com/office/drawing/2014/main" id="{F337FFDC-B809-5645-AA39-82D6B7FAE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Recap: Haar Wavelet Features</a:t>
            </a:r>
          </a:p>
        </p:txBody>
      </p:sp>
      <p:sp>
        <p:nvSpPr>
          <p:cNvPr id="1326085" name="Text Box 5">
            <a:extLst>
              <a:ext uri="{FF2B5EF4-FFF2-40B4-BE49-F238E27FC236}">
                <a16:creationId xmlns:a16="http://schemas.microsoft.com/office/drawing/2014/main" id="{535CE69F-8DCA-1F47-BDAB-64E4187B2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1847850"/>
            <a:ext cx="35210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 dirty="0">
                <a:latin typeface="Times New Roman" panose="02020603050405020304" pitchFamily="18" charset="0"/>
              </a:rPr>
              <a:t>“Rectangle filters”</a:t>
            </a:r>
          </a:p>
        </p:txBody>
      </p:sp>
      <p:pic>
        <p:nvPicPr>
          <p:cNvPr id="1326088" name="Picture 8" descr="query">
            <a:extLst>
              <a:ext uri="{FF2B5EF4-FFF2-40B4-BE49-F238E27FC236}">
                <a16:creationId xmlns:a16="http://schemas.microsoft.com/office/drawing/2014/main" id="{25C41DEB-67BC-1B42-A11E-9556C5970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47800"/>
            <a:ext cx="1600200" cy="15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BF59A0-C237-0942-B019-DA22F18A8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370013"/>
            <a:ext cx="3175000" cy="316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8A8CC-294C-E446-93BE-AB431CDDD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19" y="3657600"/>
            <a:ext cx="4311502" cy="15040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262499-8A75-2240-8563-1211BEEFE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40" y="5128482"/>
            <a:ext cx="8745920" cy="14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6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2" name="Rectangle 2">
            <a:extLst>
              <a:ext uri="{FF2B5EF4-FFF2-40B4-BE49-F238E27FC236}">
                <a16:creationId xmlns:a16="http://schemas.microsoft.com/office/drawing/2014/main" id="{C0577C73-9CC0-444B-BD30-3A68F84F78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Classifier for Face Detection</a:t>
            </a:r>
          </a:p>
        </p:txBody>
      </p:sp>
      <p:pic>
        <p:nvPicPr>
          <p:cNvPr id="1331203" name="Picture 3" descr="roc_curve200b">
            <a:extLst>
              <a:ext uri="{FF2B5EF4-FFF2-40B4-BE49-F238E27FC236}">
                <a16:creationId xmlns:a16="http://schemas.microsoft.com/office/drawing/2014/main" id="{C90CB158-BA80-0747-B048-15DB393B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5" y="2411413"/>
            <a:ext cx="51403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1204" name="Group 4">
            <a:extLst>
              <a:ext uri="{FF2B5EF4-FFF2-40B4-BE49-F238E27FC236}">
                <a16:creationId xmlns:a16="http://schemas.microsoft.com/office/drawing/2014/main" id="{DA963C26-E36C-7549-9689-9733DC1649E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267200"/>
            <a:ext cx="3124200" cy="1952625"/>
            <a:chOff x="768" y="2928"/>
            <a:chExt cx="1536" cy="960"/>
          </a:xfrm>
        </p:grpSpPr>
        <p:pic>
          <p:nvPicPr>
            <p:cNvPr id="1331205" name="Picture 5" descr="query">
              <a:extLst>
                <a:ext uri="{FF2B5EF4-FFF2-40B4-BE49-F238E27FC236}">
                  <a16:creationId xmlns:a16="http://schemas.microsoft.com/office/drawing/2014/main" id="{5206251F-E13A-DC4B-AF8C-5BFB8834B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3437"/>
              <a:ext cx="480" cy="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206" name="Picture 6" descr="query-f0">
              <a:extLst>
                <a:ext uri="{FF2B5EF4-FFF2-40B4-BE49-F238E27FC236}">
                  <a16:creationId xmlns:a16="http://schemas.microsoft.com/office/drawing/2014/main" id="{8D99964D-B6D6-7A44-9ABF-86E0270CE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928"/>
              <a:ext cx="48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207" name="Picture 7" descr="query-f1">
              <a:extLst>
                <a:ext uri="{FF2B5EF4-FFF2-40B4-BE49-F238E27FC236}">
                  <a16:creationId xmlns:a16="http://schemas.microsoft.com/office/drawing/2014/main" id="{0D10757E-1488-984F-AA17-BFEC36CE8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928"/>
              <a:ext cx="48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208" name="Picture 8" descr="query-i0">
              <a:extLst>
                <a:ext uri="{FF2B5EF4-FFF2-40B4-BE49-F238E27FC236}">
                  <a16:creationId xmlns:a16="http://schemas.microsoft.com/office/drawing/2014/main" id="{A9507643-A2DB-774E-BC1B-EFCF18B50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3408"/>
              <a:ext cx="48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209" name="Picture 9" descr="query-i1">
              <a:extLst>
                <a:ext uri="{FF2B5EF4-FFF2-40B4-BE49-F238E27FC236}">
                  <a16:creationId xmlns:a16="http://schemas.microsoft.com/office/drawing/2014/main" id="{20DD54D6-F691-564C-877E-B82FCAB69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3408"/>
              <a:ext cx="48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31210" name="Text Box 10">
            <a:extLst>
              <a:ext uri="{FF2B5EF4-FFF2-40B4-BE49-F238E27FC236}">
                <a16:creationId xmlns:a16="http://schemas.microsoft.com/office/drawing/2014/main" id="{31BDF496-5D83-7F47-B903-0080E9438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216650"/>
            <a:ext cx="3146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Times New Roman" panose="02020603050405020304" pitchFamily="18" charset="0"/>
              </a:rPr>
              <a:t>ROC curve for 200 feature classifier</a:t>
            </a:r>
          </a:p>
        </p:txBody>
      </p:sp>
      <p:sp>
        <p:nvSpPr>
          <p:cNvPr id="1331211" name="Text Box 11">
            <a:extLst>
              <a:ext uri="{FF2B5EF4-FFF2-40B4-BE49-F238E27FC236}">
                <a16:creationId xmlns:a16="http://schemas.microsoft.com/office/drawing/2014/main" id="{4D2A0A21-F0BF-B74A-978F-D7A525F7B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066800"/>
            <a:ext cx="856324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</a:rPr>
              <a:t>A classifier with 200 rectangle features was learned using AdaBoost</a:t>
            </a:r>
          </a:p>
          <a:p>
            <a:endParaRPr lang="en-US" altLang="en-US" sz="2400" dirty="0">
              <a:latin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</a:rPr>
              <a:t>95% correct detection on test set with 1 in 14084</a:t>
            </a:r>
          </a:p>
          <a:p>
            <a:r>
              <a:rPr lang="en-US" altLang="en-US" sz="2400" dirty="0">
                <a:latin typeface="Times New Roman" panose="02020603050405020304" pitchFamily="18" charset="0"/>
              </a:rPr>
              <a:t>false positives.</a:t>
            </a:r>
          </a:p>
          <a:p>
            <a:endParaRPr lang="en-US" altLang="en-US" sz="2400" dirty="0">
              <a:latin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</a:rPr>
              <a:t>Not quite competitive...</a:t>
            </a:r>
          </a:p>
        </p:txBody>
      </p:sp>
    </p:spTree>
    <p:extLst>
      <p:ext uri="{BB962C8B-B14F-4D97-AF65-F5344CB8AC3E}">
        <p14:creationId xmlns:p14="http://schemas.microsoft.com/office/powerpoint/2010/main" val="3023355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>
            <a:extLst>
              <a:ext uri="{FF2B5EF4-FFF2-40B4-BE49-F238E27FC236}">
                <a16:creationId xmlns:a16="http://schemas.microsoft.com/office/drawing/2014/main" id="{423662A6-C9C4-8F4D-AEA9-8C430E105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Building better (and faster) classifiers</a:t>
            </a:r>
          </a:p>
        </p:txBody>
      </p:sp>
      <p:sp>
        <p:nvSpPr>
          <p:cNvPr id="1332227" name="Rectangle 3">
            <a:extLst>
              <a:ext uri="{FF2B5EF4-FFF2-40B4-BE49-F238E27FC236}">
                <a16:creationId xmlns:a16="http://schemas.microsoft.com/office/drawing/2014/main" id="{C232A2B7-5A4A-5244-87F4-8153C22442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5486400" cy="4343400"/>
          </a:xfrm>
        </p:spPr>
        <p:txBody>
          <a:bodyPr/>
          <a:lstStyle/>
          <a:p>
            <a:r>
              <a:rPr lang="en-US" altLang="en-US"/>
              <a:t>Given a nested set of classifier hypothesis classes</a:t>
            </a:r>
          </a:p>
        </p:txBody>
      </p:sp>
      <p:grpSp>
        <p:nvGrpSpPr>
          <p:cNvPr id="1332228" name="Group 4">
            <a:extLst>
              <a:ext uri="{FF2B5EF4-FFF2-40B4-BE49-F238E27FC236}">
                <a16:creationId xmlns:a16="http://schemas.microsoft.com/office/drawing/2014/main" id="{F57B2885-9D4C-3B48-83D3-9A26A9729976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1981200"/>
            <a:ext cx="2984500" cy="2887663"/>
            <a:chOff x="3744" y="1248"/>
            <a:chExt cx="1880" cy="1819"/>
          </a:xfrm>
        </p:grpSpPr>
        <p:sp>
          <p:nvSpPr>
            <p:cNvPr id="1332229" name="Rectangle 5">
              <a:extLst>
                <a:ext uri="{FF2B5EF4-FFF2-40B4-BE49-F238E27FC236}">
                  <a16:creationId xmlns:a16="http://schemas.microsoft.com/office/drawing/2014/main" id="{9BC1F21A-1922-6243-BEAA-9AA68FCB0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1616"/>
              <a:ext cx="11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vs</a:t>
              </a:r>
              <a:endParaRPr lang="en-US" altLang="en-US" sz="3200">
                <a:latin typeface="Times New Roman" panose="02020603050405020304" pitchFamily="18" charset="0"/>
              </a:endParaRPr>
            </a:p>
          </p:txBody>
        </p:sp>
        <p:sp>
          <p:nvSpPr>
            <p:cNvPr id="1332230" name="Rectangle 6">
              <a:extLst>
                <a:ext uri="{FF2B5EF4-FFF2-40B4-BE49-F238E27FC236}">
                  <a16:creationId xmlns:a16="http://schemas.microsoft.com/office/drawing/2014/main" id="{99C4AB83-0DFE-2848-8154-0F7D2E650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" y="1616"/>
              <a:ext cx="30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 false </a:t>
              </a:r>
              <a:endParaRPr lang="en-US" altLang="en-US" sz="3200">
                <a:latin typeface="Times New Roman" panose="02020603050405020304" pitchFamily="18" charset="0"/>
              </a:endParaRPr>
            </a:p>
          </p:txBody>
        </p:sp>
        <p:sp>
          <p:nvSpPr>
            <p:cNvPr id="1332231" name="Rectangle 7">
              <a:extLst>
                <a:ext uri="{FF2B5EF4-FFF2-40B4-BE49-F238E27FC236}">
                  <a16:creationId xmlns:a16="http://schemas.microsoft.com/office/drawing/2014/main" id="{E9978FBF-6729-A044-B1BD-EC10A9A7F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1616"/>
              <a:ext cx="21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neg </a:t>
              </a:r>
              <a:endParaRPr lang="en-US" altLang="en-US" sz="3200">
                <a:latin typeface="Times New Roman" panose="02020603050405020304" pitchFamily="18" charset="0"/>
              </a:endParaRPr>
            </a:p>
          </p:txBody>
        </p:sp>
        <p:sp>
          <p:nvSpPr>
            <p:cNvPr id="1332232" name="Rectangle 8">
              <a:extLst>
                <a:ext uri="{FF2B5EF4-FFF2-40B4-BE49-F238E27FC236}">
                  <a16:creationId xmlns:a16="http://schemas.microsoft.com/office/drawing/2014/main" id="{1F78BED1-406E-D84C-A584-4AA3822D0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616"/>
              <a:ext cx="73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Times New Roman" panose="02020603050405020304" pitchFamily="18" charset="0"/>
                </a:rPr>
                <a:t>determined by</a:t>
              </a:r>
              <a:endParaRPr lang="en-US" altLang="en-US" sz="3200">
                <a:latin typeface="Times New Roman" panose="02020603050405020304" pitchFamily="18" charset="0"/>
              </a:endParaRPr>
            </a:p>
          </p:txBody>
        </p:sp>
        <p:sp>
          <p:nvSpPr>
            <p:cNvPr id="1332233" name="Rectangle 9">
              <a:extLst>
                <a:ext uri="{FF2B5EF4-FFF2-40B4-BE49-F238E27FC236}">
                  <a16:creationId xmlns:a16="http://schemas.microsoft.com/office/drawing/2014/main" id="{0BD3C39A-2164-2844-BD6D-91675D58C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5" y="1279"/>
              <a:ext cx="1849" cy="17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34" name="Rectangle 10">
              <a:extLst>
                <a:ext uri="{FF2B5EF4-FFF2-40B4-BE49-F238E27FC236}">
                  <a16:creationId xmlns:a16="http://schemas.microsoft.com/office/drawing/2014/main" id="{C933AF47-114F-8949-A91A-5DC7AA336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248"/>
              <a:ext cx="1842" cy="178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35" name="Rectangle 11">
              <a:extLst>
                <a:ext uri="{FF2B5EF4-FFF2-40B4-BE49-F238E27FC236}">
                  <a16:creationId xmlns:a16="http://schemas.microsoft.com/office/drawing/2014/main" id="{44E337DE-770A-9F49-81F8-90BA2C8C7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616"/>
              <a:ext cx="1412" cy="132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36" name="Rectangle 12">
              <a:extLst>
                <a:ext uri="{FF2B5EF4-FFF2-40B4-BE49-F238E27FC236}">
                  <a16:creationId xmlns:a16="http://schemas.microsoft.com/office/drawing/2014/main" id="{F3DE7302-07DC-8A49-B829-27D1DE2E6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" y="1279"/>
              <a:ext cx="52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37" name="Rectangle 13">
              <a:extLst>
                <a:ext uri="{FF2B5EF4-FFF2-40B4-BE49-F238E27FC236}">
                  <a16:creationId xmlns:a16="http://schemas.microsoft.com/office/drawing/2014/main" id="{8E167DF5-07C3-2E4B-9709-1C9217398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" y="1302"/>
              <a:ext cx="47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% False Pos</a:t>
              </a:r>
              <a:endParaRPr lang="en-US" altLang="en-US" sz="3200">
                <a:latin typeface="Times New Roman" panose="02020603050405020304" pitchFamily="18" charset="0"/>
              </a:endParaRPr>
            </a:p>
          </p:txBody>
        </p:sp>
        <p:sp>
          <p:nvSpPr>
            <p:cNvPr id="1332238" name="Rectangle 14">
              <a:extLst>
                <a:ext uri="{FF2B5EF4-FFF2-40B4-BE49-F238E27FC236}">
                  <a16:creationId xmlns:a16="http://schemas.microsoft.com/office/drawing/2014/main" id="{E981E5DD-B20D-AD40-8321-2BFF261204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611" y="2246"/>
              <a:ext cx="48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% Detection</a:t>
              </a:r>
              <a:endParaRPr lang="en-US" altLang="en-US" sz="3200">
                <a:latin typeface="Times New Roman" panose="02020603050405020304" pitchFamily="18" charset="0"/>
              </a:endParaRPr>
            </a:p>
          </p:txBody>
        </p:sp>
        <p:sp>
          <p:nvSpPr>
            <p:cNvPr id="1332239" name="Rectangle 15">
              <a:extLst>
                <a:ext uri="{FF2B5EF4-FFF2-40B4-BE49-F238E27FC236}">
                  <a16:creationId xmlns:a16="http://schemas.microsoft.com/office/drawing/2014/main" id="{2C0F3B67-3028-834B-A63E-F8B7F3E61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" y="2076"/>
              <a:ext cx="77" cy="1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40" name="Rectangle 16">
              <a:extLst>
                <a:ext uri="{FF2B5EF4-FFF2-40B4-BE49-F238E27FC236}">
                  <a16:creationId xmlns:a16="http://schemas.microsoft.com/office/drawing/2014/main" id="{88737A6B-5A5F-B74F-8BAE-4967408E1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462"/>
              <a:ext cx="138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41" name="Rectangle 17">
              <a:extLst>
                <a:ext uri="{FF2B5EF4-FFF2-40B4-BE49-F238E27FC236}">
                  <a16:creationId xmlns:a16="http://schemas.microsoft.com/office/drawing/2014/main" id="{42CD4596-AD38-914D-8135-3CCBD2EAB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486"/>
              <a:ext cx="98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0                                       </a:t>
              </a:r>
              <a:endParaRPr lang="en-US" altLang="en-US" sz="3200">
                <a:latin typeface="Times New Roman" panose="02020603050405020304" pitchFamily="18" charset="0"/>
              </a:endParaRPr>
            </a:p>
          </p:txBody>
        </p:sp>
        <p:sp>
          <p:nvSpPr>
            <p:cNvPr id="1332242" name="Rectangle 18">
              <a:extLst>
                <a:ext uri="{FF2B5EF4-FFF2-40B4-BE49-F238E27FC236}">
                  <a16:creationId xmlns:a16="http://schemas.microsoft.com/office/drawing/2014/main" id="{98A059A3-66CC-4C43-8679-D287EFB05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" y="1486"/>
              <a:ext cx="12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</a:t>
              </a:r>
              <a:endParaRPr lang="en-US" altLang="en-US" sz="3200">
                <a:latin typeface="Times New Roman" panose="02020603050405020304" pitchFamily="18" charset="0"/>
              </a:endParaRPr>
            </a:p>
          </p:txBody>
        </p:sp>
        <p:sp>
          <p:nvSpPr>
            <p:cNvPr id="1332243" name="Rectangle 19">
              <a:extLst>
                <a:ext uri="{FF2B5EF4-FFF2-40B4-BE49-F238E27FC236}">
                  <a16:creationId xmlns:a16="http://schemas.microsoft.com/office/drawing/2014/main" id="{E6C88635-88DF-274E-A457-5955A234A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" y="1486"/>
              <a:ext cx="12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 50</a:t>
              </a:r>
              <a:endParaRPr lang="en-US" altLang="en-US" sz="3200">
                <a:latin typeface="Times New Roman" panose="02020603050405020304" pitchFamily="18" charset="0"/>
              </a:endParaRPr>
            </a:p>
          </p:txBody>
        </p:sp>
        <p:sp>
          <p:nvSpPr>
            <p:cNvPr id="1332244" name="Rectangle 20">
              <a:extLst>
                <a:ext uri="{FF2B5EF4-FFF2-40B4-BE49-F238E27FC236}">
                  <a16:creationId xmlns:a16="http://schemas.microsoft.com/office/drawing/2014/main" id="{921CB738-7DC0-BA4C-B1DA-BDD130019D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444" y="2195"/>
              <a:ext cx="120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rPr>
                <a:t>50                                        100</a:t>
              </a:r>
              <a:endParaRPr lang="en-US" altLang="en-US" sz="3200">
                <a:latin typeface="Times New Roman" panose="02020603050405020304" pitchFamily="18" charset="0"/>
              </a:endParaRPr>
            </a:p>
          </p:txBody>
        </p:sp>
        <p:sp>
          <p:nvSpPr>
            <p:cNvPr id="1332245" name="Oval 21">
              <a:extLst>
                <a:ext uri="{FF2B5EF4-FFF2-40B4-BE49-F238E27FC236}">
                  <a16:creationId xmlns:a16="http://schemas.microsoft.com/office/drawing/2014/main" id="{9328BE60-A451-9142-8B8A-3A71D1827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680"/>
              <a:ext cx="96" cy="96"/>
            </a:xfrm>
            <a:prstGeom prst="ellipse">
              <a:avLst/>
            </a:prstGeom>
            <a:solidFill>
              <a:srgbClr val="800080"/>
            </a:solidFill>
            <a:ln w="12700">
              <a:solidFill>
                <a:srgbClr val="8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32284" name="Group 60">
            <a:extLst>
              <a:ext uri="{FF2B5EF4-FFF2-40B4-BE49-F238E27FC236}">
                <a16:creationId xmlns:a16="http://schemas.microsoft.com/office/drawing/2014/main" id="{260CD98B-9CDA-2E41-A2E6-510978761367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5440363"/>
            <a:ext cx="2763838" cy="1189037"/>
            <a:chOff x="576" y="3427"/>
            <a:chExt cx="1741" cy="749"/>
          </a:xfrm>
        </p:grpSpPr>
        <p:sp>
          <p:nvSpPr>
            <p:cNvPr id="1332248" name="Text Box 24">
              <a:extLst>
                <a:ext uri="{FF2B5EF4-FFF2-40B4-BE49-F238E27FC236}">
                  <a16:creationId xmlns:a16="http://schemas.microsoft.com/office/drawing/2014/main" id="{D089F30F-6DDD-D94B-B0A2-A15D9BC442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27"/>
              <a:ext cx="863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>
                  <a:latin typeface="Times New Roman" panose="02020603050405020304" pitchFamily="18" charset="0"/>
                </a:rPr>
                <a:t>IMAGE</a:t>
              </a:r>
            </a:p>
            <a:p>
              <a:r>
                <a:rPr lang="en-US" altLang="en-US" sz="1400">
                  <a:latin typeface="Times New Roman" panose="02020603050405020304" pitchFamily="18" charset="0"/>
                </a:rPr>
                <a:t>SUB-WINDOW</a:t>
              </a:r>
            </a:p>
          </p:txBody>
        </p:sp>
        <p:sp>
          <p:nvSpPr>
            <p:cNvPr id="1332249" name="Line 25">
              <a:extLst>
                <a:ext uri="{FF2B5EF4-FFF2-40B4-BE49-F238E27FC236}">
                  <a16:creationId xmlns:a16="http://schemas.microsoft.com/office/drawing/2014/main" id="{73F86CBD-C8A1-884D-A268-9E30EB818D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57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51" name="Oval 27">
              <a:extLst>
                <a:ext uri="{FF2B5EF4-FFF2-40B4-BE49-F238E27FC236}">
                  <a16:creationId xmlns:a16="http://schemas.microsoft.com/office/drawing/2014/main" id="{6F78DC7E-8995-FC48-8016-45A44EC6E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3442"/>
              <a:ext cx="480" cy="288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252" name="Text Box 28">
              <a:extLst>
                <a:ext uri="{FF2B5EF4-FFF2-40B4-BE49-F238E27FC236}">
                  <a16:creationId xmlns:a16="http://schemas.microsoft.com/office/drawing/2014/main" id="{6BCE1093-2B3D-B649-839F-986E6A2CD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5" y="3496"/>
              <a:ext cx="5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</a:rPr>
                <a:t>Classifier 1</a:t>
              </a:r>
            </a:p>
          </p:txBody>
        </p:sp>
        <p:sp>
          <p:nvSpPr>
            <p:cNvPr id="1332254" name="Line 30">
              <a:extLst>
                <a:ext uri="{FF2B5EF4-FFF2-40B4-BE49-F238E27FC236}">
                  <a16:creationId xmlns:a16="http://schemas.microsoft.com/office/drawing/2014/main" id="{4EC7489A-7DC1-1A4D-A3F3-0EA03F7A08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6" y="381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55" name="Text Box 31">
              <a:extLst>
                <a:ext uri="{FF2B5EF4-FFF2-40B4-BE49-F238E27FC236}">
                  <a16:creationId xmlns:a16="http://schemas.microsoft.com/office/drawing/2014/main" id="{A3171901-884D-0B4D-A05C-10073A4D5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" y="3784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332257" name="Text Box 33">
              <a:extLst>
                <a:ext uri="{FF2B5EF4-FFF2-40B4-BE49-F238E27FC236}">
                  <a16:creationId xmlns:a16="http://schemas.microsoft.com/office/drawing/2014/main" id="{ACE0CF2E-6112-554E-9987-0DE3D1725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" y="4003"/>
              <a:ext cx="6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</a:rPr>
                <a:t>NON-FACE</a:t>
              </a:r>
            </a:p>
          </p:txBody>
        </p:sp>
        <p:sp>
          <p:nvSpPr>
            <p:cNvPr id="1332266" name="Line 42">
              <a:extLst>
                <a:ext uri="{FF2B5EF4-FFF2-40B4-BE49-F238E27FC236}">
                  <a16:creationId xmlns:a16="http://schemas.microsoft.com/office/drawing/2014/main" id="{A323E2F2-8B6A-1A49-9864-D3BC50C24B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4" y="381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67" name="Text Box 43">
              <a:extLst>
                <a:ext uri="{FF2B5EF4-FFF2-40B4-BE49-F238E27FC236}">
                  <a16:creationId xmlns:a16="http://schemas.microsoft.com/office/drawing/2014/main" id="{55411567-0198-B641-9FA3-3198AB5D5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4" y="3783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332269" name="Text Box 45">
              <a:extLst>
                <a:ext uri="{FF2B5EF4-FFF2-40B4-BE49-F238E27FC236}">
                  <a16:creationId xmlns:a16="http://schemas.microsoft.com/office/drawing/2014/main" id="{C5C3AACF-D976-734A-9BC2-65F05CF33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3" y="4002"/>
              <a:ext cx="6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</a:rPr>
                <a:t>NON-FACE</a:t>
              </a:r>
            </a:p>
          </p:txBody>
        </p:sp>
      </p:grpSp>
      <p:grpSp>
        <p:nvGrpSpPr>
          <p:cNvPr id="1332286" name="Group 62">
            <a:extLst>
              <a:ext uri="{FF2B5EF4-FFF2-40B4-BE49-F238E27FC236}">
                <a16:creationId xmlns:a16="http://schemas.microsoft.com/office/drawing/2014/main" id="{A4245B4D-AAA9-D045-8F53-5D1BAA8347CB}"/>
              </a:ext>
            </a:extLst>
          </p:cNvPr>
          <p:cNvGrpSpPr>
            <a:grpSpLocks/>
          </p:cNvGrpSpPr>
          <p:nvPr/>
        </p:nvGrpSpPr>
        <p:grpSpPr bwMode="auto">
          <a:xfrm>
            <a:off x="5026025" y="5305425"/>
            <a:ext cx="2822575" cy="1289050"/>
            <a:chOff x="3166" y="3342"/>
            <a:chExt cx="1778" cy="812"/>
          </a:xfrm>
        </p:grpSpPr>
        <p:sp>
          <p:nvSpPr>
            <p:cNvPr id="1332247" name="Text Box 23">
              <a:extLst>
                <a:ext uri="{FF2B5EF4-FFF2-40B4-BE49-F238E27FC236}">
                  <a16:creationId xmlns:a16="http://schemas.microsoft.com/office/drawing/2014/main" id="{3C02997F-64DF-4B4C-8995-6FE13ACB47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0" y="3475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>
                  <a:latin typeface="Times New Roman" panose="02020603050405020304" pitchFamily="18" charset="0"/>
                </a:rPr>
                <a:t>FACE</a:t>
              </a:r>
            </a:p>
          </p:txBody>
        </p:sp>
        <p:sp>
          <p:nvSpPr>
            <p:cNvPr id="1332258" name="Oval 34">
              <a:extLst>
                <a:ext uri="{FF2B5EF4-FFF2-40B4-BE49-F238E27FC236}">
                  <a16:creationId xmlns:a16="http://schemas.microsoft.com/office/drawing/2014/main" id="{CF56677D-FA1D-274E-9B5B-8D0FA2BF2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" y="3342"/>
              <a:ext cx="659" cy="459"/>
            </a:xfrm>
            <a:prstGeom prst="ellipse">
              <a:avLst/>
            </a:prstGeom>
            <a:noFill/>
            <a:ln w="28575">
              <a:solidFill>
                <a:srgbClr val="FF191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259" name="Text Box 35">
              <a:extLst>
                <a:ext uri="{FF2B5EF4-FFF2-40B4-BE49-F238E27FC236}">
                  <a16:creationId xmlns:a16="http://schemas.microsoft.com/office/drawing/2014/main" id="{3F4E3652-254D-6A4A-A97C-294C661C4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" y="3474"/>
              <a:ext cx="5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</a:rPr>
                <a:t>Classifier 3</a:t>
              </a:r>
            </a:p>
          </p:txBody>
        </p:sp>
        <p:sp>
          <p:nvSpPr>
            <p:cNvPr id="1332260" name="Line 36">
              <a:extLst>
                <a:ext uri="{FF2B5EF4-FFF2-40B4-BE49-F238E27FC236}">
                  <a16:creationId xmlns:a16="http://schemas.microsoft.com/office/drawing/2014/main" id="{8DED2F78-61EB-FB44-BD75-7FD29795E3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2" y="357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61" name="Text Box 37">
              <a:extLst>
                <a:ext uri="{FF2B5EF4-FFF2-40B4-BE49-F238E27FC236}">
                  <a16:creationId xmlns:a16="http://schemas.microsoft.com/office/drawing/2014/main" id="{CE0FE998-431C-6E41-850A-7E88ECD6E3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0" y="3378"/>
              <a:ext cx="1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332262" name="Line 38">
              <a:extLst>
                <a:ext uri="{FF2B5EF4-FFF2-40B4-BE49-F238E27FC236}">
                  <a16:creationId xmlns:a16="http://schemas.microsoft.com/office/drawing/2014/main" id="{9AD3E161-217A-394E-99FE-BD56AA9086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7" y="3789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63" name="Text Box 39">
              <a:extLst>
                <a:ext uri="{FF2B5EF4-FFF2-40B4-BE49-F238E27FC236}">
                  <a16:creationId xmlns:a16="http://schemas.microsoft.com/office/drawing/2014/main" id="{E0B2EEE7-8879-A542-856B-224C75CFE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7" y="3762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332264" name="Text Box 40">
              <a:extLst>
                <a:ext uri="{FF2B5EF4-FFF2-40B4-BE49-F238E27FC236}">
                  <a16:creationId xmlns:a16="http://schemas.microsoft.com/office/drawing/2014/main" id="{9696386C-10C4-B048-B55B-5B63855FAA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6" y="3981"/>
              <a:ext cx="6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</a:rPr>
                <a:t>NON-FACE</a:t>
              </a:r>
            </a:p>
          </p:txBody>
        </p:sp>
        <p:sp>
          <p:nvSpPr>
            <p:cNvPr id="1332272" name="Line 48">
              <a:extLst>
                <a:ext uri="{FF2B5EF4-FFF2-40B4-BE49-F238E27FC236}">
                  <a16:creationId xmlns:a16="http://schemas.microsoft.com/office/drawing/2014/main" id="{115751BE-9896-724C-87CD-905B45F1F9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6" y="357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73" name="Text Box 49">
              <a:extLst>
                <a:ext uri="{FF2B5EF4-FFF2-40B4-BE49-F238E27FC236}">
                  <a16:creationId xmlns:a16="http://schemas.microsoft.com/office/drawing/2014/main" id="{4FB7E160-B208-9641-82B4-1B719481B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4" y="3378"/>
              <a:ext cx="1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latin typeface="Times New Roman" panose="02020603050405020304" pitchFamily="18" charset="0"/>
                </a:rPr>
                <a:t>T</a:t>
              </a:r>
            </a:p>
          </p:txBody>
        </p:sp>
      </p:grpSp>
      <p:grpSp>
        <p:nvGrpSpPr>
          <p:cNvPr id="1332285" name="Group 61">
            <a:extLst>
              <a:ext uri="{FF2B5EF4-FFF2-40B4-BE49-F238E27FC236}">
                <a16:creationId xmlns:a16="http://schemas.microsoft.com/office/drawing/2014/main" id="{D94DF2B1-6401-4C4A-B250-1B8D2A507447}"/>
              </a:ext>
            </a:extLst>
          </p:cNvPr>
          <p:cNvGrpSpPr>
            <a:grpSpLocks/>
          </p:cNvGrpSpPr>
          <p:nvPr/>
        </p:nvGrpSpPr>
        <p:grpSpPr bwMode="auto">
          <a:xfrm>
            <a:off x="3602038" y="5338763"/>
            <a:ext cx="1481137" cy="1255712"/>
            <a:chOff x="2269" y="3363"/>
            <a:chExt cx="933" cy="791"/>
          </a:xfrm>
        </p:grpSpPr>
        <p:sp>
          <p:nvSpPr>
            <p:cNvPr id="1332253" name="Line 29">
              <a:extLst>
                <a:ext uri="{FF2B5EF4-FFF2-40B4-BE49-F238E27FC236}">
                  <a16:creationId xmlns:a16="http://schemas.microsoft.com/office/drawing/2014/main" id="{B2FFBDB4-8611-C24E-906E-7775E63C1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1" y="357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56" name="Text Box 32">
              <a:extLst>
                <a:ext uri="{FF2B5EF4-FFF2-40B4-BE49-F238E27FC236}">
                  <a16:creationId xmlns:a16="http://schemas.microsoft.com/office/drawing/2014/main" id="{5A97AB50-790A-6344-A3BF-D6793A558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2" y="3379"/>
              <a:ext cx="1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332265" name="Line 41">
              <a:extLst>
                <a:ext uri="{FF2B5EF4-FFF2-40B4-BE49-F238E27FC236}">
                  <a16:creationId xmlns:a16="http://schemas.microsoft.com/office/drawing/2014/main" id="{E353D4DB-EB40-8D40-97B5-81C2C2E7A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9" y="357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68" name="Text Box 44">
              <a:extLst>
                <a:ext uri="{FF2B5EF4-FFF2-40B4-BE49-F238E27FC236}">
                  <a16:creationId xmlns:a16="http://schemas.microsoft.com/office/drawing/2014/main" id="{170D3AB6-361D-EE4E-9684-8099A8AC5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378"/>
              <a:ext cx="1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1332270" name="Oval 46">
              <a:extLst>
                <a:ext uri="{FF2B5EF4-FFF2-40B4-BE49-F238E27FC236}">
                  <a16:creationId xmlns:a16="http://schemas.microsoft.com/office/drawing/2014/main" id="{3594B0F1-B2EA-3245-BBE3-C6F104812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8" y="3363"/>
              <a:ext cx="611" cy="411"/>
            </a:xfrm>
            <a:prstGeom prst="ellips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271" name="Text Box 47">
              <a:extLst>
                <a:ext uri="{FF2B5EF4-FFF2-40B4-BE49-F238E27FC236}">
                  <a16:creationId xmlns:a16="http://schemas.microsoft.com/office/drawing/2014/main" id="{5A5CBCF0-F204-CC4F-9757-F9F2DB200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" y="3474"/>
              <a:ext cx="54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</a:rPr>
                <a:t>Classifier 2</a:t>
              </a:r>
            </a:p>
          </p:txBody>
        </p:sp>
        <p:sp>
          <p:nvSpPr>
            <p:cNvPr id="1332274" name="Line 50">
              <a:extLst>
                <a:ext uri="{FF2B5EF4-FFF2-40B4-BE49-F238E27FC236}">
                  <a16:creationId xmlns:a16="http://schemas.microsoft.com/office/drawing/2014/main" id="{CDEA2A03-13AB-444F-9881-838E880394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1" y="3789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275" name="Text Box 51">
              <a:extLst>
                <a:ext uri="{FF2B5EF4-FFF2-40B4-BE49-F238E27FC236}">
                  <a16:creationId xmlns:a16="http://schemas.microsoft.com/office/drawing/2014/main" id="{90FEE90A-DD68-864B-AFF7-9F5479C347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1" y="3762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332276" name="Text Box 52">
              <a:extLst>
                <a:ext uri="{FF2B5EF4-FFF2-40B4-BE49-F238E27FC236}">
                  <a16:creationId xmlns:a16="http://schemas.microsoft.com/office/drawing/2014/main" id="{81B460EF-FA9E-1444-8703-338D57E96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" y="3981"/>
              <a:ext cx="6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>
                  <a:latin typeface="Times New Roman" panose="02020603050405020304" pitchFamily="18" charset="0"/>
                </a:rPr>
                <a:t>NON-FACE</a:t>
              </a:r>
            </a:p>
          </p:txBody>
        </p:sp>
      </p:grpSp>
      <p:sp>
        <p:nvSpPr>
          <p:cNvPr id="1332277" name="Freeform 53">
            <a:extLst>
              <a:ext uri="{FF2B5EF4-FFF2-40B4-BE49-F238E27FC236}">
                <a16:creationId xmlns:a16="http://schemas.microsoft.com/office/drawing/2014/main" id="{ACBD2801-7AF0-A04C-B4CF-5597F1BB881D}"/>
              </a:ext>
            </a:extLst>
          </p:cNvPr>
          <p:cNvSpPr>
            <a:spLocks/>
          </p:cNvSpPr>
          <p:nvPr/>
        </p:nvSpPr>
        <p:spPr bwMode="auto">
          <a:xfrm>
            <a:off x="6621463" y="2563813"/>
            <a:ext cx="2143125" cy="2044700"/>
          </a:xfrm>
          <a:custGeom>
            <a:avLst/>
            <a:gdLst>
              <a:gd name="T0" fmla="*/ 0 w 1056"/>
              <a:gd name="T1" fmla="*/ 1008 h 1008"/>
              <a:gd name="T2" fmla="*/ 48 w 1056"/>
              <a:gd name="T3" fmla="*/ 528 h 1008"/>
              <a:gd name="T4" fmla="*/ 288 w 1056"/>
              <a:gd name="T5" fmla="*/ 240 h 1008"/>
              <a:gd name="T6" fmla="*/ 624 w 1056"/>
              <a:gd name="T7" fmla="*/ 48 h 1008"/>
              <a:gd name="T8" fmla="*/ 1056 w 1056"/>
              <a:gd name="T9" fmla="*/ 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6" h="1008">
                <a:moveTo>
                  <a:pt x="0" y="1008"/>
                </a:moveTo>
                <a:cubicBezTo>
                  <a:pt x="0" y="832"/>
                  <a:pt x="0" y="656"/>
                  <a:pt x="48" y="528"/>
                </a:cubicBezTo>
                <a:cubicBezTo>
                  <a:pt x="96" y="400"/>
                  <a:pt x="192" y="320"/>
                  <a:pt x="288" y="240"/>
                </a:cubicBezTo>
                <a:cubicBezTo>
                  <a:pt x="384" y="160"/>
                  <a:pt x="496" y="88"/>
                  <a:pt x="624" y="48"/>
                </a:cubicBezTo>
                <a:cubicBezTo>
                  <a:pt x="752" y="8"/>
                  <a:pt x="904" y="4"/>
                  <a:pt x="1056" y="0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2278" name="Oval 54">
            <a:extLst>
              <a:ext uri="{FF2B5EF4-FFF2-40B4-BE49-F238E27FC236}">
                <a16:creationId xmlns:a16="http://schemas.microsoft.com/office/drawing/2014/main" id="{97DE793C-DB5F-664F-91DD-C652C7065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800475"/>
            <a:ext cx="457200" cy="457200"/>
          </a:xfrm>
          <a:prstGeom prst="ellipse">
            <a:avLst/>
          </a:prstGeom>
          <a:noFill/>
          <a:ln w="28575">
            <a:solidFill>
              <a:srgbClr val="FF191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2279" name="Freeform 55">
            <a:extLst>
              <a:ext uri="{FF2B5EF4-FFF2-40B4-BE49-F238E27FC236}">
                <a16:creationId xmlns:a16="http://schemas.microsoft.com/office/drawing/2014/main" id="{D6EDE3A2-C801-CA4F-AF4F-FFD1A5E5401D}"/>
              </a:ext>
            </a:extLst>
          </p:cNvPr>
          <p:cNvSpPr>
            <a:spLocks/>
          </p:cNvSpPr>
          <p:nvPr/>
        </p:nvSpPr>
        <p:spPr bwMode="auto">
          <a:xfrm>
            <a:off x="6581775" y="2536825"/>
            <a:ext cx="2197100" cy="2128838"/>
          </a:xfrm>
          <a:custGeom>
            <a:avLst/>
            <a:gdLst>
              <a:gd name="T0" fmla="*/ 35 w 1879"/>
              <a:gd name="T1" fmla="*/ 1821 h 1821"/>
              <a:gd name="T2" fmla="*/ 45 w 1879"/>
              <a:gd name="T3" fmla="*/ 983 h 1821"/>
              <a:gd name="T4" fmla="*/ 305 w 1879"/>
              <a:gd name="T5" fmla="*/ 298 h 1821"/>
              <a:gd name="T6" fmla="*/ 834 w 1879"/>
              <a:gd name="T7" fmla="*/ 44 h 1821"/>
              <a:gd name="T8" fmla="*/ 1879 w 1879"/>
              <a:gd name="T9" fmla="*/ 34 h 1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9" h="1821">
                <a:moveTo>
                  <a:pt x="35" y="1821"/>
                </a:moveTo>
                <a:cubicBezTo>
                  <a:pt x="36" y="1682"/>
                  <a:pt x="0" y="1236"/>
                  <a:pt x="45" y="983"/>
                </a:cubicBezTo>
                <a:cubicBezTo>
                  <a:pt x="90" y="730"/>
                  <a:pt x="174" y="454"/>
                  <a:pt x="305" y="298"/>
                </a:cubicBezTo>
                <a:cubicBezTo>
                  <a:pt x="436" y="142"/>
                  <a:pt x="572" y="88"/>
                  <a:pt x="834" y="44"/>
                </a:cubicBezTo>
                <a:cubicBezTo>
                  <a:pt x="1096" y="0"/>
                  <a:pt x="1661" y="36"/>
                  <a:pt x="1879" y="34"/>
                </a:cubicBezTo>
              </a:path>
            </a:pathLst>
          </a:custGeom>
          <a:noFill/>
          <a:ln w="28575" cap="flat" cmpd="sng">
            <a:solidFill>
              <a:srgbClr val="33CC33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32280" name="Oval 56">
            <a:extLst>
              <a:ext uri="{FF2B5EF4-FFF2-40B4-BE49-F238E27FC236}">
                <a16:creationId xmlns:a16="http://schemas.microsoft.com/office/drawing/2014/main" id="{5CB2DBC9-E3D7-B84D-A46F-44FDAF5F3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343275"/>
            <a:ext cx="1524000" cy="1295400"/>
          </a:xfrm>
          <a:prstGeom prst="ellipse">
            <a:avLst/>
          </a:prstGeom>
          <a:noFill/>
          <a:ln w="28575">
            <a:solidFill>
              <a:srgbClr val="33CC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32281" name="Freeform 57">
            <a:extLst>
              <a:ext uri="{FF2B5EF4-FFF2-40B4-BE49-F238E27FC236}">
                <a16:creationId xmlns:a16="http://schemas.microsoft.com/office/drawing/2014/main" id="{5435D935-4E97-214D-BF67-F5A4C0D965BD}"/>
              </a:ext>
            </a:extLst>
          </p:cNvPr>
          <p:cNvSpPr>
            <a:spLocks/>
          </p:cNvSpPr>
          <p:nvPr/>
        </p:nvSpPr>
        <p:spPr bwMode="auto">
          <a:xfrm>
            <a:off x="6546850" y="2565400"/>
            <a:ext cx="2284413" cy="2108200"/>
          </a:xfrm>
          <a:custGeom>
            <a:avLst/>
            <a:gdLst>
              <a:gd name="T0" fmla="*/ 36 w 1953"/>
              <a:gd name="T1" fmla="*/ 1803 h 1803"/>
              <a:gd name="T2" fmla="*/ 31 w 1953"/>
              <a:gd name="T3" fmla="*/ 750 h 1803"/>
              <a:gd name="T4" fmla="*/ 222 w 1953"/>
              <a:gd name="T5" fmla="*/ 152 h 1803"/>
              <a:gd name="T6" fmla="*/ 558 w 1953"/>
              <a:gd name="T7" fmla="*/ 9 h 1803"/>
              <a:gd name="T8" fmla="*/ 1953 w 1953"/>
              <a:gd name="T9" fmla="*/ 11 h 1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3" h="1803">
                <a:moveTo>
                  <a:pt x="36" y="1803"/>
                </a:moveTo>
                <a:cubicBezTo>
                  <a:pt x="57" y="1408"/>
                  <a:pt x="14" y="1045"/>
                  <a:pt x="31" y="750"/>
                </a:cubicBezTo>
                <a:cubicBezTo>
                  <a:pt x="0" y="478"/>
                  <a:pt x="108" y="266"/>
                  <a:pt x="222" y="152"/>
                </a:cubicBezTo>
                <a:cubicBezTo>
                  <a:pt x="336" y="37"/>
                  <a:pt x="277" y="61"/>
                  <a:pt x="558" y="9"/>
                </a:cubicBezTo>
                <a:cubicBezTo>
                  <a:pt x="861" y="0"/>
                  <a:pt x="1755" y="22"/>
                  <a:pt x="1953" y="11"/>
                </a:cubicBezTo>
              </a:path>
            </a:pathLst>
          </a:custGeom>
          <a:noFill/>
          <a:ln w="28575" cap="flat" cmpd="sng">
            <a:solidFill>
              <a:srgbClr val="FF0F0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82" name="Oval 58">
            <a:extLst>
              <a:ext uri="{FF2B5EF4-FFF2-40B4-BE49-F238E27FC236}">
                <a16:creationId xmlns:a16="http://schemas.microsoft.com/office/drawing/2014/main" id="{2E5577A9-FA0B-FD4F-8350-EDF40FC69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190875"/>
            <a:ext cx="2819400" cy="19050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32283" name="Line 59">
            <a:extLst>
              <a:ext uri="{FF2B5EF4-FFF2-40B4-BE49-F238E27FC236}">
                <a16:creationId xmlns:a16="http://schemas.microsoft.com/office/drawing/2014/main" id="{F04D55E3-7F83-B946-A901-5E236C26118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2743200"/>
            <a:ext cx="1447800" cy="0"/>
          </a:xfrm>
          <a:prstGeom prst="line">
            <a:avLst/>
          </a:prstGeom>
          <a:noFill/>
          <a:ln w="28575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2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298" name="Rectangle 2">
            <a:extLst>
              <a:ext uri="{FF2B5EF4-FFF2-40B4-BE49-F238E27FC236}">
                <a16:creationId xmlns:a16="http://schemas.microsoft.com/office/drawing/2014/main" id="{00B23852-9DFD-D544-905F-DF32A6108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Cascaded Classifier</a:t>
            </a:r>
          </a:p>
        </p:txBody>
      </p:sp>
      <p:sp>
        <p:nvSpPr>
          <p:cNvPr id="1335299" name="Oval 3">
            <a:extLst>
              <a:ext uri="{FF2B5EF4-FFF2-40B4-BE49-F238E27FC236}">
                <a16:creationId xmlns:a16="http://schemas.microsoft.com/office/drawing/2014/main" id="{730F7AAF-7040-3548-8B09-A78661BD5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997075"/>
            <a:ext cx="838200" cy="5334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300" name="Text Box 4">
            <a:extLst>
              <a:ext uri="{FF2B5EF4-FFF2-40B4-BE49-F238E27FC236}">
                <a16:creationId xmlns:a16="http://schemas.microsoft.com/office/drawing/2014/main" id="{EB6C6E4E-6C82-EB45-94B2-C32FC07E7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925" y="2106613"/>
            <a:ext cx="7556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</a:rPr>
              <a:t>1 Feature</a:t>
            </a:r>
          </a:p>
        </p:txBody>
      </p:sp>
      <p:sp>
        <p:nvSpPr>
          <p:cNvPr id="1335301" name="Oval 5">
            <a:extLst>
              <a:ext uri="{FF2B5EF4-FFF2-40B4-BE49-F238E27FC236}">
                <a16:creationId xmlns:a16="http://schemas.microsoft.com/office/drawing/2014/main" id="{C6A49FCC-4E99-3944-9856-1B3592B89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638" y="1963738"/>
            <a:ext cx="838200" cy="5334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302" name="Text Box 6">
            <a:extLst>
              <a:ext uri="{FF2B5EF4-FFF2-40B4-BE49-F238E27FC236}">
                <a16:creationId xmlns:a16="http://schemas.microsoft.com/office/drawing/2014/main" id="{D369A19E-9ED5-CB46-8BFE-A54DF46ED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413" y="2073275"/>
            <a:ext cx="819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</a:rPr>
              <a:t>5 Features</a:t>
            </a:r>
          </a:p>
        </p:txBody>
      </p:sp>
      <p:sp>
        <p:nvSpPr>
          <p:cNvPr id="1335303" name="Line 7">
            <a:extLst>
              <a:ext uri="{FF2B5EF4-FFF2-40B4-BE49-F238E27FC236}">
                <a16:creationId xmlns:a16="http://schemas.microsoft.com/office/drawing/2014/main" id="{9FDC24A8-BAB6-A54B-AC29-C44FCDB5B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2256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5304" name="Line 8">
            <a:extLst>
              <a:ext uri="{FF2B5EF4-FFF2-40B4-BE49-F238E27FC236}">
                <a16:creationId xmlns:a16="http://schemas.microsoft.com/office/drawing/2014/main" id="{A4B6F13E-1754-5147-B89B-A191A86CAE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6066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5305" name="Text Box 9">
            <a:extLst>
              <a:ext uri="{FF2B5EF4-FFF2-40B4-BE49-F238E27FC236}">
                <a16:creationId xmlns:a16="http://schemas.microsoft.com/office/drawing/2014/main" id="{AB6C16D6-1F82-144C-976D-FDFF8169C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5" y="2563813"/>
            <a:ext cx="2730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1335306" name="Text Box 10">
            <a:extLst>
              <a:ext uri="{FF2B5EF4-FFF2-40B4-BE49-F238E27FC236}">
                <a16:creationId xmlns:a16="http://schemas.microsoft.com/office/drawing/2014/main" id="{D11B6291-6A80-CD42-A4FB-735068C32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920875"/>
            <a:ext cx="4762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>
                <a:latin typeface="Times New Roman" panose="02020603050405020304" pitchFamily="18" charset="0"/>
              </a:rPr>
              <a:t>50%</a:t>
            </a:r>
          </a:p>
        </p:txBody>
      </p:sp>
      <p:sp>
        <p:nvSpPr>
          <p:cNvPr id="1335307" name="Oval 11">
            <a:extLst>
              <a:ext uri="{FF2B5EF4-FFF2-40B4-BE49-F238E27FC236}">
                <a16:creationId xmlns:a16="http://schemas.microsoft.com/office/drawing/2014/main" id="{3B4437E0-4B0C-6A40-9746-799485E04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38" y="1963738"/>
            <a:ext cx="838200" cy="5334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308" name="Text Box 12">
            <a:extLst>
              <a:ext uri="{FF2B5EF4-FFF2-40B4-BE49-F238E27FC236}">
                <a16:creationId xmlns:a16="http://schemas.microsoft.com/office/drawing/2014/main" id="{56C14B10-1A21-DD40-A5FE-F21419F37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013" y="2073275"/>
            <a:ext cx="8953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>
                <a:latin typeface="Times New Roman" panose="02020603050405020304" pitchFamily="18" charset="0"/>
              </a:rPr>
              <a:t>20 Features</a:t>
            </a:r>
          </a:p>
        </p:txBody>
      </p:sp>
      <p:sp>
        <p:nvSpPr>
          <p:cNvPr id="1335309" name="Line 13">
            <a:extLst>
              <a:ext uri="{FF2B5EF4-FFF2-40B4-BE49-F238E27FC236}">
                <a16:creationId xmlns:a16="http://schemas.microsoft.com/office/drawing/2014/main" id="{72BA06E5-4B46-D54D-B148-354875BD00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2256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5310" name="Text Box 14">
            <a:extLst>
              <a:ext uri="{FF2B5EF4-FFF2-40B4-BE49-F238E27FC236}">
                <a16:creationId xmlns:a16="http://schemas.microsoft.com/office/drawing/2014/main" id="{715DAFC4-0F10-264F-B445-C1D39A007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920875"/>
            <a:ext cx="4762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>
                <a:latin typeface="Times New Roman" panose="02020603050405020304" pitchFamily="18" charset="0"/>
              </a:rPr>
              <a:t>20%</a:t>
            </a:r>
          </a:p>
        </p:txBody>
      </p:sp>
      <p:sp>
        <p:nvSpPr>
          <p:cNvPr id="1335311" name="Line 15">
            <a:extLst>
              <a:ext uri="{FF2B5EF4-FFF2-40B4-BE49-F238E27FC236}">
                <a16:creationId xmlns:a16="http://schemas.microsoft.com/office/drawing/2014/main" id="{520FD56D-CCF4-7D4E-B549-3C2E0D1F6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22256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5312" name="Text Box 16">
            <a:extLst>
              <a:ext uri="{FF2B5EF4-FFF2-40B4-BE49-F238E27FC236}">
                <a16:creationId xmlns:a16="http://schemas.microsoft.com/office/drawing/2014/main" id="{053B6651-2167-1E4B-9E2D-43D995EC2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920875"/>
            <a:ext cx="400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>
                <a:latin typeface="Times New Roman" panose="02020603050405020304" pitchFamily="18" charset="0"/>
              </a:rPr>
              <a:t>2%</a:t>
            </a:r>
          </a:p>
        </p:txBody>
      </p:sp>
      <p:sp>
        <p:nvSpPr>
          <p:cNvPr id="1335313" name="Text Box 17">
            <a:extLst>
              <a:ext uri="{FF2B5EF4-FFF2-40B4-BE49-F238E27FC236}">
                <a16:creationId xmlns:a16="http://schemas.microsoft.com/office/drawing/2014/main" id="{243F2AA9-B448-F24E-9991-771D17F7D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2087563"/>
            <a:ext cx="768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latin typeface="Times New Roman" panose="02020603050405020304" pitchFamily="18" charset="0"/>
              </a:rPr>
              <a:t>FACE</a:t>
            </a:r>
          </a:p>
        </p:txBody>
      </p:sp>
      <p:sp>
        <p:nvSpPr>
          <p:cNvPr id="1335314" name="Text Box 18">
            <a:extLst>
              <a:ext uri="{FF2B5EF4-FFF2-40B4-BE49-F238E27FC236}">
                <a16:creationId xmlns:a16="http://schemas.microsoft.com/office/drawing/2014/main" id="{8750F1A0-B529-0B4F-ADD0-06E42BBAD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513" y="2911475"/>
            <a:ext cx="971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</a:rPr>
              <a:t>NON-FACE</a:t>
            </a:r>
          </a:p>
        </p:txBody>
      </p:sp>
      <p:sp>
        <p:nvSpPr>
          <p:cNvPr id="1335315" name="Line 19">
            <a:extLst>
              <a:ext uri="{FF2B5EF4-FFF2-40B4-BE49-F238E27FC236}">
                <a16:creationId xmlns:a16="http://schemas.microsoft.com/office/drawing/2014/main" id="{C9184905-4E20-8347-991C-E799E284F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6088" y="257333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5316" name="Text Box 20">
            <a:extLst>
              <a:ext uri="{FF2B5EF4-FFF2-40B4-BE49-F238E27FC236}">
                <a16:creationId xmlns:a16="http://schemas.microsoft.com/office/drawing/2014/main" id="{84FA75B1-536B-2647-934C-BCA88D9DA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2530475"/>
            <a:ext cx="273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1335317" name="Text Box 21">
            <a:extLst>
              <a:ext uri="{FF2B5EF4-FFF2-40B4-BE49-F238E27FC236}">
                <a16:creationId xmlns:a16="http://schemas.microsoft.com/office/drawing/2014/main" id="{4FF6861B-A7E3-C84E-9743-2C84533FC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878138"/>
            <a:ext cx="971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</a:rPr>
              <a:t>NON-FACE</a:t>
            </a:r>
          </a:p>
        </p:txBody>
      </p:sp>
      <p:sp>
        <p:nvSpPr>
          <p:cNvPr id="1335318" name="Line 22">
            <a:extLst>
              <a:ext uri="{FF2B5EF4-FFF2-40B4-BE49-F238E27FC236}">
                <a16:creationId xmlns:a16="http://schemas.microsoft.com/office/drawing/2014/main" id="{1B866D1B-D193-2547-BFEE-0E3CE68D9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57333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5319" name="Text Box 23">
            <a:extLst>
              <a:ext uri="{FF2B5EF4-FFF2-40B4-BE49-F238E27FC236}">
                <a16:creationId xmlns:a16="http://schemas.microsoft.com/office/drawing/2014/main" id="{05176A86-6BB2-794D-B93B-4DEDEB402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925" y="2530475"/>
            <a:ext cx="273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1335320" name="Text Box 24">
            <a:extLst>
              <a:ext uri="{FF2B5EF4-FFF2-40B4-BE49-F238E27FC236}">
                <a16:creationId xmlns:a16="http://schemas.microsoft.com/office/drawing/2014/main" id="{C461B2CC-EC66-5246-A24A-BF4A01698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2878138"/>
            <a:ext cx="971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>
                <a:latin typeface="Times New Roman" panose="02020603050405020304" pitchFamily="18" charset="0"/>
              </a:rPr>
              <a:t>NON-FACE</a:t>
            </a:r>
          </a:p>
        </p:txBody>
      </p:sp>
      <p:sp>
        <p:nvSpPr>
          <p:cNvPr id="1335321" name="Text Box 25">
            <a:extLst>
              <a:ext uri="{FF2B5EF4-FFF2-40B4-BE49-F238E27FC236}">
                <a16:creationId xmlns:a16="http://schemas.microsoft.com/office/drawing/2014/main" id="{D50CAC53-FB34-D043-AA0C-F0EB47E7B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97075"/>
            <a:ext cx="137001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>
                <a:latin typeface="Times New Roman" panose="02020603050405020304" pitchFamily="18" charset="0"/>
              </a:rPr>
              <a:t>IMAGE</a:t>
            </a:r>
          </a:p>
          <a:p>
            <a:r>
              <a:rPr lang="en-US" altLang="en-US" sz="1400">
                <a:latin typeface="Times New Roman" panose="02020603050405020304" pitchFamily="18" charset="0"/>
              </a:rPr>
              <a:t>SUB-WINDOW</a:t>
            </a:r>
          </a:p>
        </p:txBody>
      </p:sp>
      <p:sp>
        <p:nvSpPr>
          <p:cNvPr id="1335322" name="Line 26">
            <a:extLst>
              <a:ext uri="{FF2B5EF4-FFF2-40B4-BE49-F238E27FC236}">
                <a16:creationId xmlns:a16="http://schemas.microsoft.com/office/drawing/2014/main" id="{536D2DCD-1435-2F48-A909-E695844A6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2256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5323" name="Rectangle 27">
            <a:extLst>
              <a:ext uri="{FF2B5EF4-FFF2-40B4-BE49-F238E27FC236}">
                <a16:creationId xmlns:a16="http://schemas.microsoft.com/office/drawing/2014/main" id="{482ECAFF-0459-EC45-8B89-EF6BA8EF5E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451225"/>
            <a:ext cx="8178800" cy="260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A 1 feature classifier achieves 100% detection rate and about 50% false positive rate.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A 5 feature classifier achieves 100% detection rate and 40% false positive rate (20% cumulative)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using data from previous stage. 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A 20 feature classifier achieve 100% detection rate with 10% false positive rate (2% cumulative)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511091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370" name="Rectangle 2">
            <a:extLst>
              <a:ext uri="{FF2B5EF4-FFF2-40B4-BE49-F238E27FC236}">
                <a16:creationId xmlns:a16="http://schemas.microsoft.com/office/drawing/2014/main" id="{B2AE11D3-4396-274E-B300-1B630B661E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Output of Face Detector on Test Images</a:t>
            </a:r>
          </a:p>
        </p:txBody>
      </p:sp>
      <p:pic>
        <p:nvPicPr>
          <p:cNvPr id="1338371" name="Picture 3" descr="oksana1-out">
            <a:extLst>
              <a:ext uri="{FF2B5EF4-FFF2-40B4-BE49-F238E27FC236}">
                <a16:creationId xmlns:a16="http://schemas.microsoft.com/office/drawing/2014/main" id="{62A886B1-1B73-8A4F-98B0-310E27D3B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1579563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8372" name="Picture 4" descr="judybats-out">
            <a:extLst>
              <a:ext uri="{FF2B5EF4-FFF2-40B4-BE49-F238E27FC236}">
                <a16:creationId xmlns:a16="http://schemas.microsoft.com/office/drawing/2014/main" id="{4446C54C-BF47-BE47-A0DC-93A5AF37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2286000" cy="218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8373" name="Picture 5" descr="newsradio-out">
            <a:extLst>
              <a:ext uri="{FF2B5EF4-FFF2-40B4-BE49-F238E27FC236}">
                <a16:creationId xmlns:a16="http://schemas.microsoft.com/office/drawing/2014/main" id="{429C7F16-7290-4A41-9D5D-0C23A920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148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8374" name="Picture 6" descr="me-out">
            <a:extLst>
              <a:ext uri="{FF2B5EF4-FFF2-40B4-BE49-F238E27FC236}">
                <a16:creationId xmlns:a16="http://schemas.microsoft.com/office/drawing/2014/main" id="{666C248F-DB85-C042-AA9E-F25099127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22463"/>
            <a:ext cx="2017713" cy="15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8375" name="Picture 7" descr="rehg-thanksgiving-out">
            <a:extLst>
              <a:ext uri="{FF2B5EF4-FFF2-40B4-BE49-F238E27FC236}">
                <a16:creationId xmlns:a16="http://schemas.microsoft.com/office/drawing/2014/main" id="{C4DB77F6-5ECC-614E-B648-AD34E6A21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44925"/>
            <a:ext cx="4191000" cy="28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676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42" name="Rectangle 2">
            <a:extLst>
              <a:ext uri="{FF2B5EF4-FFF2-40B4-BE49-F238E27FC236}">
                <a16:creationId xmlns:a16="http://schemas.microsoft.com/office/drawing/2014/main" id="{56B667B8-A683-3145-A7DA-AD95EB31A0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Localization Features</a:t>
            </a:r>
          </a:p>
        </p:txBody>
      </p:sp>
      <p:sp>
        <p:nvSpPr>
          <p:cNvPr id="1341443" name="Rectangle 3">
            <a:extLst>
              <a:ext uri="{FF2B5EF4-FFF2-40B4-BE49-F238E27FC236}">
                <a16:creationId xmlns:a16="http://schemas.microsoft.com/office/drawing/2014/main" id="{D8D42286-5B60-754F-A6E4-F10B2DAC31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Learned features reflect the task</a:t>
            </a:r>
          </a:p>
        </p:txBody>
      </p:sp>
      <p:pic>
        <p:nvPicPr>
          <p:cNvPr id="1341444" name="Picture 4" descr="lefteye">
            <a:extLst>
              <a:ext uri="{FF2B5EF4-FFF2-40B4-BE49-F238E27FC236}">
                <a16:creationId xmlns:a16="http://schemas.microsoft.com/office/drawing/2014/main" id="{4178CD03-6798-F94D-942E-5CA44AB0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>
            <a:fillRect/>
          </a:stretch>
        </p:blipFill>
        <p:spPr bwMode="auto">
          <a:xfrm>
            <a:off x="704850" y="3962400"/>
            <a:ext cx="3886200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445" name="Picture 5" descr="eye">
            <a:extLst>
              <a:ext uri="{FF2B5EF4-FFF2-40B4-BE49-F238E27FC236}">
                <a16:creationId xmlns:a16="http://schemas.microsoft.com/office/drawing/2014/main" id="{27E67292-55A5-DF42-94EC-7BBC688F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9"/>
          <a:stretch>
            <a:fillRect/>
          </a:stretch>
        </p:blipFill>
        <p:spPr bwMode="auto">
          <a:xfrm>
            <a:off x="685800" y="1752600"/>
            <a:ext cx="7848600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857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4" name="Rectangle 2">
            <a:extLst>
              <a:ext uri="{FF2B5EF4-FFF2-40B4-BE49-F238E27FC236}">
                <a16:creationId xmlns:a16="http://schemas.microsoft.com/office/drawing/2014/main" id="{6EE42596-68BC-DD4B-A9A9-E0A3A278E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Profile Features </a:t>
            </a:r>
          </a:p>
        </p:txBody>
      </p:sp>
      <p:pic>
        <p:nvPicPr>
          <p:cNvPr id="1344515" name="Picture 3" descr="examples">
            <a:extLst>
              <a:ext uri="{FF2B5EF4-FFF2-40B4-BE49-F238E27FC236}">
                <a16:creationId xmlns:a16="http://schemas.microsoft.com/office/drawing/2014/main" id="{DE595E3D-C36B-5643-8149-31FCF7F5C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78" b="3342"/>
          <a:stretch>
            <a:fillRect/>
          </a:stretch>
        </p:blipFill>
        <p:spPr bwMode="auto">
          <a:xfrm>
            <a:off x="609600" y="1939925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4516" name="Picture 4" descr="features">
            <a:extLst>
              <a:ext uri="{FF2B5EF4-FFF2-40B4-BE49-F238E27FC236}">
                <a16:creationId xmlns:a16="http://schemas.microsoft.com/office/drawing/2014/main" id="{505ADB3F-EE25-4D4B-B395-58F04BED1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7"/>
          <a:stretch>
            <a:fillRect/>
          </a:stretch>
        </p:blipFill>
        <p:spPr bwMode="auto">
          <a:xfrm>
            <a:off x="4419600" y="1939925"/>
            <a:ext cx="37338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55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1A17ED-FD56-8247-A7F9-D79EB14D9630}"/>
              </a:ext>
            </a:extLst>
          </p:cNvPr>
          <p:cNvSpPr/>
          <p:nvPr/>
        </p:nvSpPr>
        <p:spPr>
          <a:xfrm>
            <a:off x="1981200" y="4038600"/>
            <a:ext cx="5105400" cy="5969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00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4E89-8A32-6745-B7CE-23EA29D92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3DC0-A12E-7641-9ED5-BA6DDC3A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0"/>
            <a:ext cx="8229600" cy="3505200"/>
          </a:xfrm>
        </p:spPr>
        <p:txBody>
          <a:bodyPr>
            <a:normAutofit/>
          </a:bodyPr>
          <a:lstStyle/>
          <a:p>
            <a:r>
              <a:rPr lang="en-US" dirty="0"/>
              <a:t>Seminal paper for machine learning in CV:</a:t>
            </a:r>
          </a:p>
          <a:p>
            <a:pPr lvl="1"/>
            <a:r>
              <a:rPr lang="en-US" dirty="0" err="1"/>
              <a:t>Dalal</a:t>
            </a:r>
            <a:r>
              <a:rPr lang="en-US" dirty="0"/>
              <a:t> and </a:t>
            </a:r>
            <a:r>
              <a:rPr lang="en-US" dirty="0" err="1"/>
              <a:t>Triggs</a:t>
            </a:r>
            <a:r>
              <a:rPr lang="en-US" dirty="0"/>
              <a:t>, CVPR 2005</a:t>
            </a:r>
          </a:p>
          <a:p>
            <a:pPr lvl="1"/>
            <a:r>
              <a:rPr lang="en-US" dirty="0"/>
              <a:t>Found MIT pedestrian test set too easy</a:t>
            </a:r>
          </a:p>
          <a:p>
            <a:pPr lvl="1"/>
            <a:r>
              <a:rPr lang="en-US" dirty="0"/>
              <a:t>Introduces new ‘INRIA’ dataset</a:t>
            </a:r>
          </a:p>
          <a:p>
            <a:pPr lvl="1"/>
            <a:r>
              <a:rPr lang="en-US" dirty="0"/>
              <a:t>Tiny datasets by today’s standards</a:t>
            </a:r>
          </a:p>
          <a:p>
            <a:pPr lvl="2"/>
            <a:r>
              <a:rPr lang="en-US" dirty="0"/>
              <a:t>MIT: 500 train, 200 test</a:t>
            </a:r>
          </a:p>
          <a:p>
            <a:pPr lvl="2"/>
            <a:r>
              <a:rPr lang="en-US" dirty="0"/>
              <a:t>New: 1239 train, 566 test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978A7-22DE-B14C-ABDB-1ABFA1A9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7" y="914400"/>
            <a:ext cx="9144000" cy="19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8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3D45-D952-694A-BF62-8EF43F38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Hand-coded Features: HOG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24D6B-2817-8745-8749-77640A990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9758"/>
            <a:ext cx="4051300" cy="4493442"/>
          </a:xfrm>
        </p:spPr>
        <p:txBody>
          <a:bodyPr>
            <a:normAutofit/>
          </a:bodyPr>
          <a:lstStyle/>
          <a:p>
            <a:r>
              <a:rPr lang="en-US" dirty="0"/>
              <a:t>HOG = histogram of oriented gradients</a:t>
            </a:r>
          </a:p>
          <a:p>
            <a:r>
              <a:rPr lang="en-US" dirty="0"/>
              <a:t>Very similar to SIFT</a:t>
            </a:r>
          </a:p>
          <a:p>
            <a:r>
              <a:rPr lang="en-US" dirty="0"/>
              <a:t>Evaluated on regular (overlapping) grid</a:t>
            </a:r>
          </a:p>
          <a:p>
            <a:r>
              <a:rPr lang="en-US" dirty="0"/>
              <a:t>Single scale</a:t>
            </a:r>
          </a:p>
          <a:p>
            <a:r>
              <a:rPr lang="en-US" dirty="0"/>
              <a:t>8x8 pixel cells</a:t>
            </a:r>
          </a:p>
          <a:p>
            <a:r>
              <a:rPr lang="en-US" dirty="0"/>
              <a:t>9 orientation bins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8BB0F-7C34-7E49-9DFA-2DF23BC85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824"/>
            <a:ext cx="9144000" cy="862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80CE7-3903-FA46-BDA9-BAB3BE78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007" y="2059758"/>
            <a:ext cx="4051300" cy="3949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5E719B-672A-A741-94D1-E7AACB597E10}"/>
              </a:ext>
            </a:extLst>
          </p:cNvPr>
          <p:cNvSpPr/>
          <p:nvPr/>
        </p:nvSpPr>
        <p:spPr>
          <a:xfrm>
            <a:off x="3591393" y="5934670"/>
            <a:ext cx="55526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also: </a:t>
            </a:r>
          </a:p>
          <a:p>
            <a:r>
              <a:rPr lang="en-US" dirty="0"/>
              <a:t>https://</a:t>
            </a:r>
            <a:r>
              <a:rPr lang="en-US" dirty="0" err="1"/>
              <a:t>mccormickml.com</a:t>
            </a:r>
            <a:r>
              <a:rPr lang="en-US" dirty="0"/>
              <a:t>/2013/05/09/hog-person-detector-tutorial/</a:t>
            </a:r>
          </a:p>
        </p:txBody>
      </p:sp>
    </p:spTree>
    <p:extLst>
      <p:ext uri="{BB962C8B-B14F-4D97-AF65-F5344CB8AC3E}">
        <p14:creationId xmlns:p14="http://schemas.microsoft.com/office/powerpoint/2010/main" val="421616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600200"/>
            <a:ext cx="545979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7198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21A17ED-FD56-8247-A7F9-D79EB14D9630}"/>
              </a:ext>
            </a:extLst>
          </p:cNvPr>
          <p:cNvSpPr/>
          <p:nvPr/>
        </p:nvSpPr>
        <p:spPr>
          <a:xfrm>
            <a:off x="1981200" y="4584680"/>
            <a:ext cx="5105400" cy="5969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90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lassifier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47" cy="1121879"/>
          </a:xfrm>
          <a:prstGeom prst="rect">
            <a:avLst/>
          </a:prstGeom>
        </p:spPr>
        <p:txBody>
          <a:bodyPr/>
          <a:lstStyle/>
          <a:p>
            <a:r>
              <a:t> Classifier </a:t>
            </a:r>
          </a:p>
        </p:txBody>
      </p:sp>
      <p:sp>
        <p:nvSpPr>
          <p:cNvPr id="126" name="Two class example…"/>
          <p:cNvSpPr txBox="1">
            <a:spLocks noGrp="1"/>
          </p:cNvSpPr>
          <p:nvPr>
            <p:ph type="body" sz="quarter" idx="1"/>
          </p:nvPr>
        </p:nvSpPr>
        <p:spPr>
          <a:xfrm>
            <a:off x="637605" y="4705485"/>
            <a:ext cx="7713536" cy="1513175"/>
          </a:xfrm>
          <a:prstGeom prst="rect">
            <a:avLst/>
          </a:prstGeom>
        </p:spPr>
        <p:txBody>
          <a:bodyPr/>
          <a:lstStyle/>
          <a:p>
            <a:r>
              <a:t>Two class example</a:t>
            </a:r>
          </a:p>
          <a:p>
            <a:r>
              <a:t>Linear hyperplane classifier,  f(x) = &lt;w, x&gt;</a:t>
            </a:r>
          </a:p>
        </p:txBody>
      </p:sp>
      <p:pic>
        <p:nvPicPr>
          <p:cNvPr id="127" name="IMG_0196.PNG" descr="IMG_0196.PNG"/>
          <p:cNvPicPr>
            <a:picLocks noChangeAspect="1"/>
          </p:cNvPicPr>
          <p:nvPr/>
        </p:nvPicPr>
        <p:blipFill>
          <a:blip r:embed="rId2"/>
          <a:srcRect l="2459" t="23106" r="5737" b="28571"/>
          <a:stretch>
            <a:fillRect/>
          </a:stretch>
        </p:blipFill>
        <p:spPr>
          <a:xfrm>
            <a:off x="374768" y="1359822"/>
            <a:ext cx="8394493" cy="33138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72120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Margin"/>
          <p:cNvSpPr txBox="1">
            <a:spLocks noGrp="1"/>
          </p:cNvSpPr>
          <p:nvPr>
            <p:ph type="title"/>
          </p:nvPr>
        </p:nvSpPr>
        <p:spPr>
          <a:xfrm>
            <a:off x="669727" y="312539"/>
            <a:ext cx="7804547" cy="1121879"/>
          </a:xfrm>
          <a:prstGeom prst="rect">
            <a:avLst/>
          </a:prstGeom>
        </p:spPr>
        <p:txBody>
          <a:bodyPr/>
          <a:lstStyle/>
          <a:p>
            <a:r>
              <a:t> Margin </a:t>
            </a:r>
          </a:p>
        </p:txBody>
      </p:sp>
      <p:sp>
        <p:nvSpPr>
          <p:cNvPr id="130" name="Margin of an example…"/>
          <p:cNvSpPr txBox="1">
            <a:spLocks noGrp="1"/>
          </p:cNvSpPr>
          <p:nvPr>
            <p:ph type="body" sz="quarter" idx="1"/>
          </p:nvPr>
        </p:nvSpPr>
        <p:spPr>
          <a:xfrm>
            <a:off x="637605" y="4705485"/>
            <a:ext cx="7713536" cy="1513175"/>
          </a:xfrm>
          <a:prstGeom prst="rect">
            <a:avLst/>
          </a:prstGeom>
        </p:spPr>
        <p:txBody>
          <a:bodyPr/>
          <a:lstStyle/>
          <a:p>
            <a:r>
              <a:t>Margin of an example</a:t>
            </a:r>
          </a:p>
          <a:p>
            <a:r>
              <a:t>Margin of a classifier </a:t>
            </a:r>
          </a:p>
        </p:txBody>
      </p:sp>
      <p:pic>
        <p:nvPicPr>
          <p:cNvPr id="131" name="IMG_0195.PNG" descr="IMG_0195.PNG"/>
          <p:cNvPicPr>
            <a:picLocks noChangeAspect="1"/>
          </p:cNvPicPr>
          <p:nvPr/>
        </p:nvPicPr>
        <p:blipFill>
          <a:blip r:embed="rId2"/>
          <a:srcRect l="9894" t="28337" r="8021" b="25370"/>
          <a:stretch>
            <a:fillRect/>
          </a:stretch>
        </p:blipFill>
        <p:spPr>
          <a:xfrm>
            <a:off x="819159" y="1536492"/>
            <a:ext cx="7505790" cy="3174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G_0197.PNG" descr="IMG_0197.PNG"/>
          <p:cNvPicPr>
            <a:picLocks noChangeAspect="1"/>
          </p:cNvPicPr>
          <p:nvPr/>
        </p:nvPicPr>
        <p:blipFill>
          <a:blip r:embed="rId3"/>
          <a:srcRect l="20140" t="30835" r="22833" b="44028"/>
          <a:stretch>
            <a:fillRect/>
          </a:stretch>
        </p:blipFill>
        <p:spPr>
          <a:xfrm>
            <a:off x="4764731" y="4890572"/>
            <a:ext cx="3457177" cy="1142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503244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earning SVMs"/>
          <p:cNvSpPr txBox="1">
            <a:spLocks noGrp="1"/>
          </p:cNvSpPr>
          <p:nvPr>
            <p:ph type="title"/>
          </p:nvPr>
        </p:nvSpPr>
        <p:spPr>
          <a:xfrm>
            <a:off x="16584" y="41260"/>
            <a:ext cx="5213391" cy="1228951"/>
          </a:xfrm>
          <a:prstGeom prst="rect">
            <a:avLst/>
          </a:prstGeom>
        </p:spPr>
        <p:txBody>
          <a:bodyPr/>
          <a:lstStyle/>
          <a:p>
            <a:r>
              <a:t> Learning SVMs</a:t>
            </a:r>
          </a:p>
        </p:txBody>
      </p:sp>
      <p:pic>
        <p:nvPicPr>
          <p:cNvPr id="135" name="IMG_0198.PNG" descr="IMG_0198.PNG"/>
          <p:cNvPicPr>
            <a:picLocks noChangeAspect="1"/>
          </p:cNvPicPr>
          <p:nvPr/>
        </p:nvPicPr>
        <p:blipFill>
          <a:blip r:embed="rId2"/>
          <a:srcRect l="3278" t="20843" r="9777" b="24512"/>
          <a:stretch>
            <a:fillRect/>
          </a:stretch>
        </p:blipFill>
        <p:spPr>
          <a:xfrm>
            <a:off x="596893" y="2697742"/>
            <a:ext cx="7950142" cy="3747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G_0195.PNG" descr="IMG_0195.PNG"/>
          <p:cNvPicPr>
            <a:picLocks noChangeAspect="1"/>
          </p:cNvPicPr>
          <p:nvPr/>
        </p:nvPicPr>
        <p:blipFill>
          <a:blip r:embed="rId3"/>
          <a:srcRect l="50409" t="27868" r="7494" b="26307"/>
          <a:stretch>
            <a:fillRect/>
          </a:stretch>
        </p:blipFill>
        <p:spPr>
          <a:xfrm>
            <a:off x="5241203" y="48183"/>
            <a:ext cx="3849261" cy="314258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Rounded Rectangle"/>
          <p:cNvSpPr/>
          <p:nvPr/>
        </p:nvSpPr>
        <p:spPr>
          <a:xfrm>
            <a:off x="2933266" y="2625432"/>
            <a:ext cx="1419758" cy="804091"/>
          </a:xfrm>
          <a:prstGeom prst="roundRect">
            <a:avLst>
              <a:gd name="adj" fmla="val 16658"/>
            </a:avLst>
          </a:prstGeom>
          <a:ln w="762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38" name="Intuitive maximization problem:"/>
          <p:cNvSpPr txBox="1"/>
          <p:nvPr/>
        </p:nvSpPr>
        <p:spPr>
          <a:xfrm>
            <a:off x="284183" y="1552034"/>
            <a:ext cx="4521555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/>
          </a:lstStyle>
          <a:p>
            <a:r>
              <a:t>Intuitive maximization problem:</a:t>
            </a:r>
          </a:p>
        </p:txBody>
      </p:sp>
    </p:spTree>
    <p:extLst>
      <p:ext uri="{BB962C8B-B14F-4D97-AF65-F5344CB8AC3E}">
        <p14:creationId xmlns:p14="http://schemas.microsoft.com/office/powerpoint/2010/main" val="333137300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5" name="Rectangle 3"/>
          <p:cNvSpPr>
            <a:spLocks noChangeArrowheads="1"/>
          </p:cNvSpPr>
          <p:nvPr/>
        </p:nvSpPr>
        <p:spPr bwMode="auto">
          <a:xfrm>
            <a:off x="228600" y="1066800"/>
            <a:ext cx="8763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Datasets that are linearly separable work out great:</a:t>
            </a:r>
            <a:b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80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br>
              <a:rPr lang="en-US" altLang="zh-CN" sz="80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</a:br>
            <a:br>
              <a:rPr lang="en-US" altLang="zh-CN" sz="80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80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br>
              <a:rPr lang="en-US" altLang="zh-CN" sz="800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80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80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buFontTx/>
              <a:buChar char="•"/>
            </a:pP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But what if the dataset is just too hard? </a:t>
            </a:r>
            <a:b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buFontTx/>
              <a:buChar char="•"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buFontTx/>
              <a:buChar char="•"/>
            </a:pP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We can map it to a higher-dimensional space: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4267200" y="6324600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155077" name="Text Box 5"/>
          <p:cNvSpPr txBox="1">
            <a:spLocks noChangeArrowheads="1"/>
          </p:cNvSpPr>
          <p:nvPr/>
        </p:nvSpPr>
        <p:spPr bwMode="auto">
          <a:xfrm>
            <a:off x="6324600" y="63246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x</a:t>
            </a:r>
            <a:endParaRPr lang="en-US" altLang="zh-CN" sz="1800" i="1" baseline="300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95550" y="3462338"/>
            <a:ext cx="4286250" cy="423862"/>
            <a:chOff x="1056" y="2322"/>
            <a:chExt cx="2700" cy="267"/>
          </a:xfrm>
        </p:grpSpPr>
        <p:sp>
          <p:nvSpPr>
            <p:cNvPr id="89134" name="Line 7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35" name="AutoShape 8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36" name="Line 9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37" name="Text Box 10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9138" name="AutoShape 11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39" name="AutoShape 12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40" name="AutoShape 13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41" name="AutoShape 14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42" name="AutoShape 15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43" name="AutoShape 16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44" name="AutoShape 17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45" name="AutoShape 18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46" name="AutoShape 19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47" name="Text Box 20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9094" name="Group 21"/>
          <p:cNvGrpSpPr>
            <a:grpSpLocks/>
          </p:cNvGrpSpPr>
          <p:nvPr/>
        </p:nvGrpSpPr>
        <p:grpSpPr bwMode="auto">
          <a:xfrm>
            <a:off x="2457450" y="1752600"/>
            <a:ext cx="4324350" cy="642938"/>
            <a:chOff x="1056" y="1284"/>
            <a:chExt cx="2724" cy="405"/>
          </a:xfrm>
        </p:grpSpPr>
        <p:sp>
          <p:nvSpPr>
            <p:cNvPr id="89118" name="Line 22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19" name="AutoShape 23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20" name="Line 24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21" name="Text Box 25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9122" name="AutoShape 26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23" name="AutoShape 27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24" name="AutoShape 28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25" name="AutoShape 29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26" name="AutoShape 30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27" name="AutoShape 31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28" name="Line 32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29" name="Oval 33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30" name="Oval 34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31" name="Line 35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32" name="Line 36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33" name="Text Box 37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514600" y="4724400"/>
            <a:ext cx="4352925" cy="1827213"/>
            <a:chOff x="1122" y="2874"/>
            <a:chExt cx="2742" cy="1151"/>
          </a:xfrm>
        </p:grpSpPr>
        <p:sp>
          <p:nvSpPr>
            <p:cNvPr id="89098" name="Line 39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099" name="AutoShape 40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00" name="Line 41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01" name="AutoShape 42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02" name="AutoShape 43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03" name="AutoShape 44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04" name="AutoShape 45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05" name="AutoShape 46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06" name="AutoShape 47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07" name="AutoShape 48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08" name="AutoShape 49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09" name="AutoShape 50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10" name="Line 51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11" name="Text Box 52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x</a:t>
              </a:r>
              <a:r>
                <a:rPr lang="en-US" altLang="zh-CN" sz="1800" i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9112" name="Line 53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13" name="Line 54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14" name="Line 55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115" name="Oval 56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16" name="Oval 57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117" name="Oval 58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9096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Nonlinear SVMs</a:t>
            </a:r>
          </a:p>
        </p:txBody>
      </p:sp>
      <p:sp>
        <p:nvSpPr>
          <p:cNvPr id="89097" name="Text Box 60"/>
          <p:cNvSpPr txBox="1">
            <a:spLocks noChangeArrowheads="1"/>
          </p:cNvSpPr>
          <p:nvPr/>
        </p:nvSpPr>
        <p:spPr bwMode="auto">
          <a:xfrm>
            <a:off x="6754813" y="6477000"/>
            <a:ext cx="23129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47370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075" grpId="0" build="allAtOnce"/>
      <p:bldP spid="1155076" grpId="0"/>
      <p:bldP spid="115507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Line 4"/>
          <p:cNvSpPr>
            <a:spLocks noChangeShapeType="1"/>
          </p:cNvSpPr>
          <p:nvPr/>
        </p:nvSpPr>
        <p:spPr bwMode="auto">
          <a:xfrm flipV="1">
            <a:off x="2254250" y="31432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15" name="Line 5"/>
          <p:cNvSpPr>
            <a:spLocks noChangeShapeType="1"/>
          </p:cNvSpPr>
          <p:nvPr/>
        </p:nvSpPr>
        <p:spPr bwMode="auto">
          <a:xfrm flipV="1">
            <a:off x="633413" y="4754563"/>
            <a:ext cx="3319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16" name="AutoShape 6"/>
          <p:cNvSpPr>
            <a:spLocks noChangeArrowheads="1"/>
          </p:cNvSpPr>
          <p:nvPr/>
        </p:nvSpPr>
        <p:spPr bwMode="auto">
          <a:xfrm>
            <a:off x="2284413" y="3975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17" name="AutoShape 7"/>
          <p:cNvSpPr>
            <a:spLocks noChangeArrowheads="1"/>
          </p:cNvSpPr>
          <p:nvPr/>
        </p:nvSpPr>
        <p:spPr bwMode="auto">
          <a:xfrm>
            <a:off x="1709738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18" name="AutoShape 8"/>
          <p:cNvSpPr>
            <a:spLocks noChangeArrowheads="1"/>
          </p:cNvSpPr>
          <p:nvPr/>
        </p:nvSpPr>
        <p:spPr bwMode="auto">
          <a:xfrm>
            <a:off x="1862138" y="4878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19" name="AutoShape 9"/>
          <p:cNvSpPr>
            <a:spLocks noChangeArrowheads="1"/>
          </p:cNvSpPr>
          <p:nvPr/>
        </p:nvSpPr>
        <p:spPr bwMode="auto">
          <a:xfrm>
            <a:off x="2395538" y="535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20" name="AutoShape 10"/>
          <p:cNvSpPr>
            <a:spLocks noChangeArrowheads="1"/>
          </p:cNvSpPr>
          <p:nvPr/>
        </p:nvSpPr>
        <p:spPr bwMode="auto">
          <a:xfrm>
            <a:off x="1976438" y="40211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21" name="AutoShape 11"/>
          <p:cNvSpPr>
            <a:spLocks noChangeArrowheads="1"/>
          </p:cNvSpPr>
          <p:nvPr/>
        </p:nvSpPr>
        <p:spPr bwMode="auto">
          <a:xfrm>
            <a:off x="1481138" y="4649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22" name="AutoShape 12"/>
          <p:cNvSpPr>
            <a:spLocks noChangeArrowheads="1"/>
          </p:cNvSpPr>
          <p:nvPr/>
        </p:nvSpPr>
        <p:spPr bwMode="auto">
          <a:xfrm>
            <a:off x="1900238" y="5392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23" name="AutoShape 13"/>
          <p:cNvSpPr>
            <a:spLocks noChangeArrowheads="1"/>
          </p:cNvSpPr>
          <p:nvPr/>
        </p:nvSpPr>
        <p:spPr bwMode="auto">
          <a:xfrm>
            <a:off x="2395538" y="442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24" name="AutoShape 14"/>
          <p:cNvSpPr>
            <a:spLocks noChangeArrowheads="1"/>
          </p:cNvSpPr>
          <p:nvPr/>
        </p:nvSpPr>
        <p:spPr bwMode="auto">
          <a:xfrm>
            <a:off x="3297238" y="440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25" name="AutoShape 15"/>
          <p:cNvSpPr>
            <a:spLocks noChangeArrowheads="1"/>
          </p:cNvSpPr>
          <p:nvPr/>
        </p:nvSpPr>
        <p:spPr bwMode="auto">
          <a:xfrm>
            <a:off x="3157538" y="5621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26" name="AutoShape 16"/>
          <p:cNvSpPr>
            <a:spLocks noChangeArrowheads="1"/>
          </p:cNvSpPr>
          <p:nvPr/>
        </p:nvSpPr>
        <p:spPr bwMode="auto">
          <a:xfrm>
            <a:off x="909638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27" name="AutoShape 17"/>
          <p:cNvSpPr>
            <a:spLocks noChangeArrowheads="1"/>
          </p:cNvSpPr>
          <p:nvPr/>
        </p:nvSpPr>
        <p:spPr bwMode="auto">
          <a:xfrm>
            <a:off x="2420938" y="5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28" name="AutoShape 18"/>
          <p:cNvSpPr>
            <a:spLocks noChangeArrowheads="1"/>
          </p:cNvSpPr>
          <p:nvPr/>
        </p:nvSpPr>
        <p:spPr bwMode="auto">
          <a:xfrm>
            <a:off x="3386138" y="514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29" name="AutoShape 19"/>
          <p:cNvSpPr>
            <a:spLocks noChangeArrowheads="1"/>
          </p:cNvSpPr>
          <p:nvPr/>
        </p:nvSpPr>
        <p:spPr bwMode="auto">
          <a:xfrm>
            <a:off x="1449388" y="5684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30" name="AutoShape 20"/>
          <p:cNvSpPr>
            <a:spLocks noChangeArrowheads="1"/>
          </p:cNvSpPr>
          <p:nvPr/>
        </p:nvSpPr>
        <p:spPr bwMode="auto">
          <a:xfrm>
            <a:off x="1138238" y="520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31" name="AutoShape 21"/>
          <p:cNvSpPr>
            <a:spLocks noChangeArrowheads="1"/>
          </p:cNvSpPr>
          <p:nvPr/>
        </p:nvSpPr>
        <p:spPr bwMode="auto">
          <a:xfrm>
            <a:off x="1195388" y="3678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32" name="AutoShape 22"/>
          <p:cNvSpPr>
            <a:spLocks noChangeArrowheads="1"/>
          </p:cNvSpPr>
          <p:nvPr/>
        </p:nvSpPr>
        <p:spPr bwMode="auto">
          <a:xfrm>
            <a:off x="2690813" y="4813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33" name="AutoShape 23"/>
          <p:cNvSpPr>
            <a:spLocks noChangeArrowheads="1"/>
          </p:cNvSpPr>
          <p:nvPr/>
        </p:nvSpPr>
        <p:spPr bwMode="auto">
          <a:xfrm>
            <a:off x="2309813" y="49466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34" name="AutoShape 24"/>
          <p:cNvSpPr>
            <a:spLocks noChangeArrowheads="1"/>
          </p:cNvSpPr>
          <p:nvPr/>
        </p:nvSpPr>
        <p:spPr bwMode="auto">
          <a:xfrm>
            <a:off x="2595563" y="3708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35" name="Oval 25"/>
          <p:cNvSpPr>
            <a:spLocks noChangeArrowheads="1"/>
          </p:cNvSpPr>
          <p:nvPr/>
        </p:nvSpPr>
        <p:spPr bwMode="auto">
          <a:xfrm>
            <a:off x="1300163" y="379412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36" name="AutoShape 26"/>
          <p:cNvSpPr>
            <a:spLocks noChangeArrowheads="1"/>
          </p:cNvSpPr>
          <p:nvPr/>
        </p:nvSpPr>
        <p:spPr bwMode="auto">
          <a:xfrm>
            <a:off x="1347788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37" name="AutoShape 27"/>
          <p:cNvSpPr>
            <a:spLocks noChangeArrowheads="1"/>
          </p:cNvSpPr>
          <p:nvPr/>
        </p:nvSpPr>
        <p:spPr bwMode="auto">
          <a:xfrm>
            <a:off x="3271838" y="3811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38" name="Line 28"/>
          <p:cNvSpPr>
            <a:spLocks noChangeShapeType="1"/>
          </p:cNvSpPr>
          <p:nvPr/>
        </p:nvSpPr>
        <p:spPr bwMode="auto">
          <a:xfrm flipH="1" flipV="1">
            <a:off x="6292850" y="28956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39" name="Line 29"/>
          <p:cNvSpPr>
            <a:spLocks noChangeShapeType="1"/>
          </p:cNvSpPr>
          <p:nvPr/>
        </p:nvSpPr>
        <p:spPr bwMode="auto">
          <a:xfrm>
            <a:off x="6262688" y="4983163"/>
            <a:ext cx="2347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40" name="AutoShape 30"/>
          <p:cNvSpPr>
            <a:spLocks noChangeArrowheads="1"/>
          </p:cNvSpPr>
          <p:nvPr/>
        </p:nvSpPr>
        <p:spPr bwMode="auto">
          <a:xfrm>
            <a:off x="6561138" y="4346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41" name="AutoShape 31"/>
          <p:cNvSpPr>
            <a:spLocks noChangeArrowheads="1"/>
          </p:cNvSpPr>
          <p:nvPr/>
        </p:nvSpPr>
        <p:spPr bwMode="auto">
          <a:xfrm>
            <a:off x="5986463" y="47037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42" name="AutoShape 32"/>
          <p:cNvSpPr>
            <a:spLocks noChangeArrowheads="1"/>
          </p:cNvSpPr>
          <p:nvPr/>
        </p:nvSpPr>
        <p:spPr bwMode="auto">
          <a:xfrm>
            <a:off x="636746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43" name="AutoShape 33"/>
          <p:cNvSpPr>
            <a:spLocks noChangeArrowheads="1"/>
          </p:cNvSpPr>
          <p:nvPr/>
        </p:nvSpPr>
        <p:spPr bwMode="auto">
          <a:xfrm>
            <a:off x="718661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44" name="AutoShape 34"/>
          <p:cNvSpPr>
            <a:spLocks noChangeArrowheads="1"/>
          </p:cNvSpPr>
          <p:nvPr/>
        </p:nvSpPr>
        <p:spPr bwMode="auto">
          <a:xfrm>
            <a:off x="6253163" y="43926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45" name="AutoShape 35"/>
          <p:cNvSpPr>
            <a:spLocks noChangeArrowheads="1"/>
          </p:cNvSpPr>
          <p:nvPr/>
        </p:nvSpPr>
        <p:spPr bwMode="auto">
          <a:xfrm>
            <a:off x="6462713" y="4668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46" name="AutoShape 36"/>
          <p:cNvSpPr>
            <a:spLocks noChangeArrowheads="1"/>
          </p:cNvSpPr>
          <p:nvPr/>
        </p:nvSpPr>
        <p:spPr bwMode="auto">
          <a:xfrm>
            <a:off x="6691313" y="529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47" name="AutoShape 37"/>
          <p:cNvSpPr>
            <a:spLocks noChangeArrowheads="1"/>
          </p:cNvSpPr>
          <p:nvPr/>
        </p:nvSpPr>
        <p:spPr bwMode="auto">
          <a:xfrm>
            <a:off x="6672263" y="4792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48" name="AutoShape 38"/>
          <p:cNvSpPr>
            <a:spLocks noChangeArrowheads="1"/>
          </p:cNvSpPr>
          <p:nvPr/>
        </p:nvSpPr>
        <p:spPr bwMode="auto">
          <a:xfrm>
            <a:off x="8278813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49" name="AutoShape 39"/>
          <p:cNvSpPr>
            <a:spLocks noChangeArrowheads="1"/>
          </p:cNvSpPr>
          <p:nvPr/>
        </p:nvSpPr>
        <p:spPr bwMode="auto">
          <a:xfrm>
            <a:off x="8139113" y="5640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50" name="AutoShape 40"/>
          <p:cNvSpPr>
            <a:spLocks noChangeArrowheads="1"/>
          </p:cNvSpPr>
          <p:nvPr/>
        </p:nvSpPr>
        <p:spPr bwMode="auto">
          <a:xfrm>
            <a:off x="7662863" y="3392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51" name="AutoShape 41"/>
          <p:cNvSpPr>
            <a:spLocks noChangeArrowheads="1"/>
          </p:cNvSpPr>
          <p:nvPr/>
        </p:nvSpPr>
        <p:spPr bwMode="auto">
          <a:xfrm>
            <a:off x="7669213" y="4656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52" name="AutoShape 42"/>
          <p:cNvSpPr>
            <a:spLocks noChangeArrowheads="1"/>
          </p:cNvSpPr>
          <p:nvPr/>
        </p:nvSpPr>
        <p:spPr bwMode="auto">
          <a:xfrm>
            <a:off x="8367713" y="5164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53" name="AutoShape 43"/>
          <p:cNvSpPr>
            <a:spLocks noChangeArrowheads="1"/>
          </p:cNvSpPr>
          <p:nvPr/>
        </p:nvSpPr>
        <p:spPr bwMode="auto">
          <a:xfrm>
            <a:off x="7192963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54" name="AutoShape 44"/>
          <p:cNvSpPr>
            <a:spLocks noChangeArrowheads="1"/>
          </p:cNvSpPr>
          <p:nvPr/>
        </p:nvSpPr>
        <p:spPr bwMode="auto">
          <a:xfrm>
            <a:off x="7796213" y="5335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55" name="AutoShape 45"/>
          <p:cNvSpPr>
            <a:spLocks noChangeArrowheads="1"/>
          </p:cNvSpPr>
          <p:nvPr/>
        </p:nvSpPr>
        <p:spPr bwMode="auto">
          <a:xfrm>
            <a:off x="7586663" y="3602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56" name="AutoShape 46"/>
          <p:cNvSpPr>
            <a:spLocks noChangeArrowheads="1"/>
          </p:cNvSpPr>
          <p:nvPr/>
        </p:nvSpPr>
        <p:spPr bwMode="auto">
          <a:xfrm>
            <a:off x="6196013" y="5108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57" name="AutoShape 47"/>
          <p:cNvSpPr>
            <a:spLocks noChangeArrowheads="1"/>
          </p:cNvSpPr>
          <p:nvPr/>
        </p:nvSpPr>
        <p:spPr bwMode="auto">
          <a:xfrm>
            <a:off x="5815013" y="52419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58" name="AutoShape 48"/>
          <p:cNvSpPr>
            <a:spLocks noChangeArrowheads="1"/>
          </p:cNvSpPr>
          <p:nvPr/>
        </p:nvSpPr>
        <p:spPr bwMode="auto">
          <a:xfrm>
            <a:off x="7577138" y="37274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59" name="AutoShape 49"/>
          <p:cNvSpPr>
            <a:spLocks noChangeArrowheads="1"/>
          </p:cNvSpPr>
          <p:nvPr/>
        </p:nvSpPr>
        <p:spPr bwMode="auto">
          <a:xfrm>
            <a:off x="7129463" y="325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60" name="AutoShape 50"/>
          <p:cNvSpPr>
            <a:spLocks noChangeArrowheads="1"/>
          </p:cNvSpPr>
          <p:nvPr/>
        </p:nvSpPr>
        <p:spPr bwMode="auto">
          <a:xfrm>
            <a:off x="8253413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61" name="Line 51"/>
          <p:cNvSpPr>
            <a:spLocks noChangeShapeType="1"/>
          </p:cNvSpPr>
          <p:nvPr/>
        </p:nvSpPr>
        <p:spPr bwMode="auto">
          <a:xfrm flipH="1">
            <a:off x="5045075" y="49847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62" name="Line 52"/>
          <p:cNvSpPr>
            <a:spLocks noChangeShapeType="1"/>
          </p:cNvSpPr>
          <p:nvPr/>
        </p:nvSpPr>
        <p:spPr bwMode="auto">
          <a:xfrm>
            <a:off x="6281738" y="36322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63" name="Line 53"/>
          <p:cNvSpPr>
            <a:spLocks noChangeShapeType="1"/>
          </p:cNvSpPr>
          <p:nvPr/>
        </p:nvSpPr>
        <p:spPr bwMode="auto">
          <a:xfrm flipV="1">
            <a:off x="6510338" y="50038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64" name="Line 54"/>
          <p:cNvSpPr>
            <a:spLocks noChangeShapeType="1"/>
          </p:cNvSpPr>
          <p:nvPr/>
        </p:nvSpPr>
        <p:spPr bwMode="auto">
          <a:xfrm flipV="1">
            <a:off x="4814888" y="36703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65" name="Line 55"/>
          <p:cNvSpPr>
            <a:spLocks noChangeShapeType="1"/>
          </p:cNvSpPr>
          <p:nvPr/>
        </p:nvSpPr>
        <p:spPr bwMode="auto">
          <a:xfrm>
            <a:off x="4795838" y="45085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66" name="AutoShape 56"/>
          <p:cNvSpPr>
            <a:spLocks noChangeArrowheads="1"/>
          </p:cNvSpPr>
          <p:nvPr/>
        </p:nvSpPr>
        <p:spPr bwMode="auto">
          <a:xfrm>
            <a:off x="3767138" y="2946400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0167" name="Text Box 57"/>
          <p:cNvSpPr txBox="1">
            <a:spLocks noChangeArrowheads="1"/>
          </p:cNvSpPr>
          <p:nvPr/>
        </p:nvSpPr>
        <p:spPr bwMode="auto">
          <a:xfrm>
            <a:off x="3767138" y="3632200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l-GR" altLang="en-US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0168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Nonlinear SVMs</a:t>
            </a:r>
          </a:p>
        </p:txBody>
      </p:sp>
      <p:sp>
        <p:nvSpPr>
          <p:cNvPr id="90169" name="Rectangle 60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0772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>
                <a:ea typeface="宋体" panose="02010600030101010101" pitchFamily="2" charset="-122"/>
              </a:rPr>
              <a:t>General idea: the original input space can always be mapped to some higher-dimensional feature space where the training set is separable:</a:t>
            </a:r>
          </a:p>
          <a:p>
            <a:pPr>
              <a:buFontTx/>
              <a:buChar char="•"/>
            </a:pPr>
            <a:endParaRPr lang="en-US" altLang="en-US"/>
          </a:p>
        </p:txBody>
      </p:sp>
      <p:sp>
        <p:nvSpPr>
          <p:cNvPr id="90170" name="Text Box 61"/>
          <p:cNvSpPr txBox="1">
            <a:spLocks noChangeArrowheads="1"/>
          </p:cNvSpPr>
          <p:nvPr/>
        </p:nvSpPr>
        <p:spPr bwMode="auto">
          <a:xfrm>
            <a:off x="6754813" y="6477000"/>
            <a:ext cx="23129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cs typeface="Arial" panose="020B0604020202020204" pitchFamily="34" charset="0"/>
              </a:rPr>
              <a:t>Slide credit: Andrew Moore</a:t>
            </a:r>
          </a:p>
        </p:txBody>
      </p:sp>
    </p:spTree>
    <p:extLst>
      <p:ext uri="{BB962C8B-B14F-4D97-AF65-F5344CB8AC3E}">
        <p14:creationId xmlns:p14="http://schemas.microsoft.com/office/powerpoint/2010/main" val="990268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Nonlinear SVMs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i="1" dirty="0"/>
              <a:t>The kernel trick</a:t>
            </a:r>
            <a:r>
              <a:rPr lang="en-US" altLang="en-US" dirty="0"/>
              <a:t>: instead of explicitly computing the lifting transformation </a:t>
            </a:r>
            <a:r>
              <a:rPr lang="el-GR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en-US" dirty="0">
                <a:latin typeface="Times New Roman" panose="02020603050405020304" pitchFamily="18" charset="0"/>
              </a:rPr>
              <a:t>(</a:t>
            </a:r>
            <a:r>
              <a:rPr lang="en-US" altLang="en-US" b="1" dirty="0">
                <a:latin typeface="Times New Roman" panose="02020603050405020304" pitchFamily="18" charset="0"/>
              </a:rPr>
              <a:t>x</a:t>
            </a:r>
            <a:r>
              <a:rPr lang="en-US" altLang="en-US" dirty="0">
                <a:latin typeface="Times New Roman" panose="02020603050405020304" pitchFamily="18" charset="0"/>
              </a:rPr>
              <a:t>), </a:t>
            </a:r>
            <a:r>
              <a:rPr lang="en-US" altLang="en-US" dirty="0"/>
              <a:t>define a kernel function K such that</a:t>
            </a:r>
            <a:br>
              <a:rPr lang="en-US" altLang="en-US" dirty="0"/>
            </a:br>
            <a:br>
              <a:rPr lang="en-US" altLang="en-US" sz="800" dirty="0"/>
            </a:br>
            <a:r>
              <a:rPr lang="en-US" altLang="en-US" dirty="0"/>
              <a:t>		       </a:t>
            </a:r>
            <a:r>
              <a:rPr lang="en-US" altLang="en-US" i="1" dirty="0">
                <a:latin typeface="Times New Roman" panose="02020603050405020304" pitchFamily="18" charset="0"/>
              </a:rPr>
              <a:t>K</a:t>
            </a:r>
            <a:r>
              <a:rPr lang="en-US" altLang="en-US" dirty="0">
                <a:latin typeface="Times New Roman" panose="02020603050405020304" pitchFamily="18" charset="0"/>
              </a:rPr>
              <a:t>(</a:t>
            </a:r>
            <a:r>
              <a:rPr lang="en-US" altLang="en-US" b="1" dirty="0">
                <a:latin typeface="Times New Roman" panose="02020603050405020304" pitchFamily="18" charset="0"/>
              </a:rPr>
              <a:t>x</a:t>
            </a:r>
            <a:r>
              <a:rPr lang="en-US" altLang="en-US" i="1" baseline="-14000" dirty="0">
                <a:latin typeface="Times New Roman" panose="02020603050405020304" pitchFamily="18" charset="0"/>
              </a:rPr>
              <a:t>i</a:t>
            </a:r>
            <a:r>
              <a:rPr lang="en-US" altLang="en-US" sz="800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en-US" i="1" dirty="0">
                <a:latin typeface="Times New Roman" panose="02020603050405020304" pitchFamily="18" charset="0"/>
                <a:cs typeface="Arial" panose="020B0604020202020204" pitchFamily="34" charset="0"/>
              </a:rPr>
              <a:t>,</a:t>
            </a:r>
            <a:r>
              <a:rPr lang="en-US" altLang="en-US" sz="800" i="1" dirty="0"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latin typeface="Times New Roman" panose="02020603050405020304" pitchFamily="18" charset="0"/>
              </a:rPr>
              <a:t>x</a:t>
            </a:r>
            <a:r>
              <a:rPr lang="en-US" altLang="en-US" i="1" baseline="-12000" dirty="0" err="1">
                <a:latin typeface="Times New Roman" panose="02020603050405020304" pitchFamily="18" charset="0"/>
              </a:rPr>
              <a:t>j</a:t>
            </a:r>
            <a:r>
              <a:rPr lang="en-US" altLang="en-US" dirty="0">
                <a:latin typeface="Times New Roman" panose="02020603050405020304" pitchFamily="18" charset="0"/>
              </a:rPr>
              <a:t>)</a:t>
            </a:r>
            <a:r>
              <a:rPr lang="en-US" altLang="en-US" b="1" i="1" dirty="0">
                <a:latin typeface="Times New Roman" panose="02020603050405020304" pitchFamily="18" charset="0"/>
              </a:rPr>
              <a:t> = </a:t>
            </a:r>
            <a:r>
              <a:rPr lang="el-GR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en-US" dirty="0">
                <a:latin typeface="Times New Roman" panose="02020603050405020304" pitchFamily="18" charset="0"/>
              </a:rPr>
              <a:t>(</a:t>
            </a:r>
            <a:r>
              <a:rPr lang="en-US" altLang="en-US" b="1" dirty="0">
                <a:latin typeface="Times New Roman" panose="02020603050405020304" pitchFamily="18" charset="0"/>
              </a:rPr>
              <a:t>x</a:t>
            </a:r>
            <a:r>
              <a:rPr lang="en-US" altLang="en-US" i="1" baseline="-14000" dirty="0">
                <a:latin typeface="Times New Roman" panose="02020603050405020304" pitchFamily="18" charset="0"/>
              </a:rPr>
              <a:t>i</a:t>
            </a:r>
            <a:r>
              <a:rPr lang="en-US" alt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</a:rPr>
              <a:t>)</a:t>
            </a:r>
            <a:r>
              <a:rPr lang="en-US" alt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altLang="en-US" i="1" dirty="0">
                <a:latin typeface="Times New Roman" panose="02020603050405020304" pitchFamily="18" charset="0"/>
                <a:cs typeface="Arial" panose="020B0604020202020204" pitchFamily="34" charset="0"/>
              </a:rPr>
              <a:t>· </a:t>
            </a:r>
            <a:r>
              <a:rPr lang="el-GR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en-US" dirty="0">
                <a:latin typeface="Times New Roman" panose="02020603050405020304" pitchFamily="18" charset="0"/>
              </a:rPr>
              <a:t>(</a:t>
            </a:r>
            <a:r>
              <a:rPr lang="en-US" altLang="en-US" b="1" dirty="0" err="1">
                <a:latin typeface="Times New Roman" panose="02020603050405020304" pitchFamily="18" charset="0"/>
              </a:rPr>
              <a:t>x</a:t>
            </a:r>
            <a:r>
              <a:rPr lang="en-US" altLang="en-US" i="1" baseline="-12000" dirty="0" err="1">
                <a:latin typeface="Times New Roman" panose="02020603050405020304" pitchFamily="18" charset="0"/>
              </a:rPr>
              <a:t>j</a:t>
            </a:r>
            <a:r>
              <a:rPr lang="en-US" altLang="en-US" dirty="0">
                <a:latin typeface="Times New Roman" panose="02020603050405020304" pitchFamily="18" charset="0"/>
              </a:rPr>
              <a:t>)</a:t>
            </a:r>
          </a:p>
          <a:p>
            <a:pPr>
              <a:buFontTx/>
              <a:buChar char="•"/>
            </a:pPr>
            <a:endParaRPr lang="en-US" altLang="en-US" sz="900" dirty="0"/>
          </a:p>
          <a:p>
            <a:pPr>
              <a:buFontTx/>
              <a:buChar char="•"/>
            </a:pPr>
            <a:r>
              <a:rPr lang="en-US" altLang="en-US" dirty="0"/>
              <a:t>This gives a nonlinear decision boundary in the original feature space:</a:t>
            </a:r>
            <a:endParaRPr lang="el-GR" altLang="en-US" dirty="0"/>
          </a:p>
        </p:txBody>
      </p:sp>
      <p:graphicFrame>
        <p:nvGraphicFramePr>
          <p:cNvPr id="1088518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858057122"/>
              </p:ext>
            </p:extLst>
          </p:nvPr>
        </p:nvGraphicFramePr>
        <p:xfrm>
          <a:off x="1204912" y="4495800"/>
          <a:ext cx="673417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4" imgW="2768600" imgH="342900" progId="Equation.3">
                  <p:embed/>
                </p:oleObj>
              </mc:Choice>
              <mc:Fallback>
                <p:oleObj name="Equation" r:id="rId4" imgW="2768600" imgH="342900" progId="Equation.3">
                  <p:embed/>
                  <p:pic>
                    <p:nvPicPr>
                      <p:cNvPr id="10885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2" y="4495800"/>
                        <a:ext cx="6734175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Text Box 7"/>
          <p:cNvSpPr txBox="1">
            <a:spLocks noChangeArrowheads="1"/>
          </p:cNvSpPr>
          <p:nvPr/>
        </p:nvSpPr>
        <p:spPr bwMode="auto">
          <a:xfrm>
            <a:off x="0" y="6208713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C. Burges, 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  <a:hlinkClick r:id="rId6"/>
              </a:rPr>
              <a:t>A Tutorial on Support Vector Machines for Pattern Recognition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,  Data Mining and Knowledge Discovery, 1998 </a:t>
            </a:r>
          </a:p>
        </p:txBody>
      </p:sp>
    </p:spTree>
    <p:extLst>
      <p:ext uri="{BB962C8B-B14F-4D97-AF65-F5344CB8AC3E}">
        <p14:creationId xmlns:p14="http://schemas.microsoft.com/office/powerpoint/2010/main" val="220207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Nonlinear kernel: Example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10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Consider the mapping </a:t>
            </a:r>
          </a:p>
        </p:txBody>
      </p:sp>
      <p:graphicFrame>
        <p:nvGraphicFramePr>
          <p:cNvPr id="92164" name="Object 2"/>
          <p:cNvGraphicFramePr>
            <a:graphicFrameLocks noChangeAspect="1"/>
          </p:cNvGraphicFramePr>
          <p:nvPr/>
        </p:nvGraphicFramePr>
        <p:xfrm>
          <a:off x="4724400" y="1066800"/>
          <a:ext cx="18716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4" imgW="863225" imgH="228501" progId="Equation.3">
                  <p:embed/>
                </p:oleObj>
              </mc:Choice>
              <mc:Fallback>
                <p:oleObj name="Equation" r:id="rId4" imgW="863225" imgH="228501" progId="Equation.3">
                  <p:embed/>
                  <p:pic>
                    <p:nvPicPr>
                      <p:cNvPr id="9216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066800"/>
                        <a:ext cx="18716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5" name="Object 3"/>
          <p:cNvGraphicFramePr>
            <a:graphicFrameLocks noChangeAspect="1"/>
          </p:cNvGraphicFramePr>
          <p:nvPr/>
        </p:nvGraphicFramePr>
        <p:xfrm>
          <a:off x="1749425" y="5049838"/>
          <a:ext cx="5230813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6" imgW="2413000" imgH="482600" progId="Equation.3">
                  <p:embed/>
                </p:oleObj>
              </mc:Choice>
              <mc:Fallback>
                <p:oleObj name="Equation" r:id="rId6" imgW="2413000" imgH="482600" progId="Equation.3">
                  <p:embed/>
                  <p:pic>
                    <p:nvPicPr>
                      <p:cNvPr id="9216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5049838"/>
                        <a:ext cx="5230813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2514600" y="2209800"/>
            <a:ext cx="4352925" cy="1827213"/>
            <a:chOff x="1122" y="2874"/>
            <a:chExt cx="2742" cy="1151"/>
          </a:xfrm>
        </p:grpSpPr>
        <p:sp>
          <p:nvSpPr>
            <p:cNvPr id="92167" name="Line 39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68" name="AutoShape 40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69" name="Line 41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70" name="AutoShape 42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1" name="AutoShape 43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2" name="AutoShape 44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3" name="AutoShape 45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4" name="AutoShape 46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5" name="AutoShape 47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6" name="AutoShape 48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7" name="AutoShape 49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8" name="AutoShape 50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9" name="Line 51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80" name="Text Box 52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x</a:t>
              </a:r>
              <a:r>
                <a:rPr lang="en-US" altLang="zh-CN" sz="1800" i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2181" name="Line 53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82" name="Line 54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83" name="Line 55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184" name="Oval 56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85" name="Oval 57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86" name="Oval 58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64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Kernels for bags of features</a:t>
            </a:r>
          </a:p>
        </p:txBody>
      </p:sp>
      <p:sp>
        <p:nvSpPr>
          <p:cNvPr id="99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altLang="en-US"/>
              <a:t>Histogram intersection kernel: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Generalized Gaussian kernel: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>
              <a:buFontTx/>
              <a:buChar char="•"/>
            </a:pPr>
            <a:r>
              <a:rPr lang="en-US" altLang="en-US" i="1"/>
              <a:t>D</a:t>
            </a:r>
            <a:r>
              <a:rPr lang="en-US" altLang="en-US"/>
              <a:t> can be (inverse) L1 distance, Euclidean distance, </a:t>
            </a:r>
            <a:r>
              <a:rPr lang="el-G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n-US" altLang="en-US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distance</a:t>
            </a:r>
            <a:r>
              <a:rPr lang="en-US" altLang="en-US"/>
              <a:t>, etc.</a:t>
            </a:r>
          </a:p>
        </p:txBody>
      </p:sp>
      <p:graphicFrame>
        <p:nvGraphicFramePr>
          <p:cNvPr id="995332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667000" y="1524000"/>
          <a:ext cx="41910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Equation" r:id="rId4" imgW="1816100" imgH="431800" progId="Equation.3">
                  <p:embed/>
                </p:oleObj>
              </mc:Choice>
              <mc:Fallback>
                <p:oleObj name="Equation" r:id="rId4" imgW="1816100" imgH="431800" progId="Equation.3">
                  <p:embed/>
                  <p:pic>
                    <p:nvPicPr>
                      <p:cNvPr id="9953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41910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5334" name="Object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362200" y="3276600"/>
          <a:ext cx="4953000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Equation" r:id="rId6" imgW="1955800" imgH="431800" progId="Equation.3">
                  <p:embed/>
                </p:oleObj>
              </mc:Choice>
              <mc:Fallback>
                <p:oleObj name="Equation" r:id="rId6" imgW="1955800" imgH="431800" progId="Equation.3">
                  <p:embed/>
                  <p:pic>
                    <p:nvPicPr>
                      <p:cNvPr id="9953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276600"/>
                        <a:ext cx="4953000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0" name="Rectangle 8"/>
          <p:cNvSpPr>
            <a:spLocks noChangeArrowheads="1"/>
          </p:cNvSpPr>
          <p:nvPr/>
        </p:nvSpPr>
        <p:spPr bwMode="auto">
          <a:xfrm>
            <a:off x="0" y="6078538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J. Zhang, M. Marszalek, S. Lazebnik, and C. Schmid, 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  <a:hlinkClick r:id="rId8"/>
              </a:rPr>
              <a:t>Local Features and Kernels for Classifcation of Texture and Object Categories: A Comprehensive Study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, IJCV 2007</a:t>
            </a:r>
          </a:p>
        </p:txBody>
      </p:sp>
    </p:spTree>
    <p:extLst>
      <p:ext uri="{BB962C8B-B14F-4D97-AF65-F5344CB8AC3E}">
        <p14:creationId xmlns:p14="http://schemas.microsoft.com/office/powerpoint/2010/main" val="17458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533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Summary: SVMs for image classification</a:t>
            </a:r>
          </a:p>
        </p:txBody>
      </p:sp>
      <p:sp>
        <p:nvSpPr>
          <p:cNvPr id="1164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610600" cy="5562600"/>
          </a:xfrm>
        </p:spPr>
        <p:txBody>
          <a:bodyPr>
            <a:normAutofit/>
          </a:bodyPr>
          <a:lstStyle/>
          <a:p>
            <a:pPr marL="533400" indent="-533400">
              <a:buFontTx/>
              <a:buAutoNum type="arabicPeriod"/>
            </a:pPr>
            <a:r>
              <a:rPr lang="en-US" altLang="en-US" dirty="0"/>
              <a:t>Pick an image representation (in our case, HOG)</a:t>
            </a:r>
          </a:p>
          <a:p>
            <a:pPr marL="533400" indent="-533400">
              <a:buFontTx/>
              <a:buAutoNum type="arabicPeriod"/>
            </a:pPr>
            <a:r>
              <a:rPr lang="en-US" altLang="en-US" dirty="0"/>
              <a:t>Pick a kernel function for that representation</a:t>
            </a:r>
          </a:p>
          <a:p>
            <a:pPr marL="533400" indent="-533400">
              <a:buFontTx/>
              <a:buAutoNum type="arabicPeriod"/>
            </a:pPr>
            <a:r>
              <a:rPr lang="en-US" altLang="en-US" dirty="0"/>
              <a:t>Compute the matrix of kernel values between every pair of training examples</a:t>
            </a:r>
          </a:p>
          <a:p>
            <a:pPr marL="533400" indent="-533400">
              <a:buFontTx/>
              <a:buAutoNum type="arabicPeriod"/>
            </a:pPr>
            <a:r>
              <a:rPr lang="en-US" altLang="en-US" dirty="0"/>
              <a:t>Feed the kernel matrix into your favorite SVM solver to obtain support vectors and weights</a:t>
            </a:r>
          </a:p>
          <a:p>
            <a:pPr marL="533400" indent="-533400">
              <a:buFontTx/>
              <a:buAutoNum type="arabicPeriod"/>
            </a:pPr>
            <a:r>
              <a:rPr lang="en-US" altLang="en-US" dirty="0"/>
              <a:t>At test time: compute kernel values for your test example and each support vector, and combine them with the learned weights to get the value of the decision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latin typeface="Arial" charset="0"/>
                <a:cs typeface="Arial" panose="020B0604020202020204" pitchFamily="34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latin typeface="Arial" charset="0"/>
                <a:cs typeface="Arial" panose="020B0604020202020204" pitchFamily="34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latin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35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429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Apply a prediction function to a feature representation of the image to get the desired output:</a:t>
            </a:r>
            <a:br>
              <a:rPr lang="en-US" sz="2400" dirty="0"/>
            </a:br>
            <a:endParaRPr lang="en-US" sz="2400" dirty="0"/>
          </a:p>
          <a:p>
            <a:pPr>
              <a:buNone/>
            </a:pPr>
            <a:r>
              <a:rPr lang="en-US" sz="2400" dirty="0">
                <a:solidFill>
                  <a:srgbClr val="0000FF"/>
                </a:solidFill>
              </a:rPr>
              <a:t>			</a:t>
            </a:r>
            <a:r>
              <a:rPr lang="en-US" sz="6000" dirty="0">
                <a:solidFill>
                  <a:srgbClr val="0000FF"/>
                </a:solidFill>
              </a:rPr>
              <a:t>f(    ) = “apple”</a:t>
            </a:r>
          </a:p>
          <a:p>
            <a:pPr>
              <a:buNone/>
            </a:pPr>
            <a:r>
              <a:rPr lang="en-US" sz="6000" dirty="0">
                <a:solidFill>
                  <a:srgbClr val="0000FF"/>
                </a:solidFill>
              </a:rPr>
              <a:t>			f(    ) = “tomato”</a:t>
            </a:r>
          </a:p>
          <a:p>
            <a:pPr>
              <a:buNone/>
            </a:pPr>
            <a:r>
              <a:rPr lang="en-US" sz="6000" dirty="0">
                <a:solidFill>
                  <a:srgbClr val="0000FF"/>
                </a:solidFill>
              </a:rPr>
              <a:t>			f(    ) = “cow”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276600"/>
            <a:ext cx="7620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343400"/>
            <a:ext cx="7747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5486400"/>
            <a:ext cx="77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2519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4361-46B2-0E47-A4E6-87219DE5D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Pedestrian Detection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712A9-4BE3-744D-A722-2F446DEF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325563"/>
          </a:xfrm>
        </p:spPr>
        <p:txBody>
          <a:bodyPr/>
          <a:lstStyle/>
          <a:p>
            <a:r>
              <a:rPr lang="en-US" dirty="0"/>
              <a:t>(f) weighted by the positive SVM weights</a:t>
            </a:r>
          </a:p>
          <a:p>
            <a:r>
              <a:rPr lang="en-US" dirty="0"/>
              <a:t>(g) weighted by the negative SVM weights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E95C7-C375-C84A-AEC4-EDCBA429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7" y="1531938"/>
            <a:ext cx="8788706" cy="2940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25BB74-199E-EC44-8B85-BA4458F924E9}"/>
              </a:ext>
            </a:extLst>
          </p:cNvPr>
          <p:cNvSpPr txBox="1"/>
          <p:nvPr/>
        </p:nvSpPr>
        <p:spPr>
          <a:xfrm>
            <a:off x="2743200" y="6324600"/>
            <a:ext cx="36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Dalal</a:t>
            </a:r>
            <a:r>
              <a:rPr lang="en-US" dirty="0"/>
              <a:t> and </a:t>
            </a:r>
            <a:r>
              <a:rPr lang="en-US" dirty="0" err="1"/>
              <a:t>Triggs</a:t>
            </a:r>
            <a:r>
              <a:rPr lang="en-US" dirty="0"/>
              <a:t> 2005</a:t>
            </a:r>
          </a:p>
        </p:txBody>
      </p:sp>
    </p:spTree>
    <p:extLst>
      <p:ext uri="{BB962C8B-B14F-4D97-AF65-F5344CB8AC3E}">
        <p14:creationId xmlns:p14="http://schemas.microsoft.com/office/powerpoint/2010/main" val="1282491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SVMs: Pros and cons</a:t>
            </a:r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7150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</a:pPr>
            <a:r>
              <a:rPr lang="en-US" altLang="en-US"/>
              <a:t>Pros</a:t>
            </a:r>
          </a:p>
          <a:p>
            <a:pPr lvl="1"/>
            <a:r>
              <a:rPr lang="en-US" altLang="en-US"/>
              <a:t>Many publicly available SVM packages:</a:t>
            </a:r>
            <a:br>
              <a:rPr lang="en-US" altLang="en-US"/>
            </a:br>
            <a:r>
              <a:rPr lang="en-US" altLang="en-US">
                <a:hlinkClick r:id="rId3"/>
              </a:rPr>
              <a:t>http://www.kernel-machines.org/software</a:t>
            </a:r>
            <a:endParaRPr lang="en-US" altLang="en-US"/>
          </a:p>
          <a:p>
            <a:pPr lvl="1"/>
            <a:r>
              <a:rPr lang="en-US" altLang="en-US"/>
              <a:t>Kernel-based framework is very powerful, flexible</a:t>
            </a:r>
          </a:p>
          <a:p>
            <a:pPr lvl="1"/>
            <a:r>
              <a:rPr lang="en-US" altLang="en-US"/>
              <a:t>SVMs work very well in practice, even with very small training sample sizes</a:t>
            </a:r>
            <a:br>
              <a:rPr lang="en-US" altLang="en-US"/>
            </a:br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Cons</a:t>
            </a:r>
          </a:p>
          <a:p>
            <a:pPr lvl="1"/>
            <a:r>
              <a:rPr lang="en-US" altLang="en-US"/>
              <a:t>No “direct” multi-class SVM, must combine two-class SVMs</a:t>
            </a:r>
          </a:p>
          <a:p>
            <a:pPr lvl="1"/>
            <a:r>
              <a:rPr lang="en-US" altLang="en-US"/>
              <a:t>Computation, memory </a:t>
            </a:r>
          </a:p>
          <a:p>
            <a:pPr lvl="2"/>
            <a:r>
              <a:rPr lang="en-US" altLang="en-US"/>
              <a:t>During training time, must compute matrix of kernel values for every pair of examples</a:t>
            </a:r>
          </a:p>
          <a:p>
            <a:pPr lvl="2"/>
            <a:r>
              <a:rPr lang="en-US" altLang="en-US"/>
              <a:t>Learning can take a very long time for large-scale problems</a:t>
            </a:r>
          </a:p>
        </p:txBody>
      </p:sp>
    </p:spTree>
    <p:extLst>
      <p:ext uri="{BB962C8B-B14F-4D97-AF65-F5344CB8AC3E}">
        <p14:creationId xmlns:p14="http://schemas.microsoft.com/office/powerpoint/2010/main" val="363517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283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ECBF5D-DFE8-654B-8521-BAE44BA1B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4BFCB7-6842-DF41-A938-C2CB14141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Integral Images</a:t>
            </a:r>
          </a:p>
        </p:txBody>
      </p:sp>
    </p:spTree>
    <p:extLst>
      <p:ext uri="{BB962C8B-B14F-4D97-AF65-F5344CB8AC3E}">
        <p14:creationId xmlns:p14="http://schemas.microsoft.com/office/powerpoint/2010/main" val="2231817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Fast computation with integral images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46482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The </a:t>
            </a:r>
            <a:r>
              <a:rPr lang="en-US" altLang="en-US" i="1"/>
              <a:t>integral image </a:t>
            </a:r>
            <a:r>
              <a:rPr lang="en-US" altLang="en-US"/>
              <a:t>computes a value at each pixel (</a:t>
            </a:r>
            <a:r>
              <a:rPr lang="en-US" altLang="en-US" i="1"/>
              <a:t>x</a:t>
            </a:r>
            <a:r>
              <a:rPr lang="en-US" altLang="en-US"/>
              <a:t>,</a:t>
            </a:r>
            <a:r>
              <a:rPr lang="en-US" altLang="en-US" i="1"/>
              <a:t>y</a:t>
            </a:r>
            <a:r>
              <a:rPr lang="en-US" altLang="en-US"/>
              <a:t>) that is the sum of the pixel values above and to the left of (</a:t>
            </a:r>
            <a:r>
              <a:rPr lang="en-US" altLang="en-US" i="1"/>
              <a:t>x</a:t>
            </a:r>
            <a:r>
              <a:rPr lang="en-US" altLang="en-US"/>
              <a:t>,</a:t>
            </a:r>
            <a:r>
              <a:rPr lang="en-US" altLang="en-US" i="1"/>
              <a:t>y</a:t>
            </a:r>
            <a:r>
              <a:rPr lang="en-US" altLang="en-US"/>
              <a:t>), inclusive</a:t>
            </a:r>
          </a:p>
          <a:p>
            <a:pPr>
              <a:buFontTx/>
              <a:buChar char="•"/>
            </a:pPr>
            <a:r>
              <a:rPr lang="en-US" altLang="en-US"/>
              <a:t>This can quickly be computed in one pass through the image</a:t>
            </a:r>
          </a:p>
          <a:p>
            <a:pPr>
              <a:buFontTx/>
              <a:buChar char="•"/>
            </a:pPr>
            <a:endParaRPr lang="en-US" altLang="en-US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5562600" y="1447800"/>
            <a:ext cx="2667000" cy="27432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6400800" y="2438400"/>
            <a:ext cx="76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(x,y)</a:t>
            </a:r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5562600" y="1447800"/>
            <a:ext cx="914400" cy="1143000"/>
          </a:xfrm>
          <a:prstGeom prst="rect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80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the integral image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1371600" y="1143000"/>
            <a:ext cx="6172200" cy="3352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1371600" y="1143000"/>
            <a:ext cx="3200400" cy="22098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53253" name="Rectangle 7"/>
          <p:cNvSpPr>
            <a:spLocks noChangeArrowheads="1"/>
          </p:cNvSpPr>
          <p:nvPr/>
        </p:nvSpPr>
        <p:spPr bwMode="auto">
          <a:xfrm>
            <a:off x="4114800" y="2895600"/>
            <a:ext cx="457200" cy="4572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44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the integral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648200"/>
            <a:ext cx="7772400" cy="1371600"/>
          </a:xfrm>
        </p:spPr>
        <p:txBody>
          <a:bodyPr>
            <a:normAutofit fontScale="92500"/>
          </a:bodyPr>
          <a:lstStyle/>
          <a:p>
            <a:r>
              <a:rPr lang="es-ES" altLang="en-US"/>
              <a:t>Cumulative row sum: s(x, y) = s(x–1, y) + i(x, y) </a:t>
            </a:r>
          </a:p>
          <a:p>
            <a:r>
              <a:rPr lang="es-ES" altLang="en-US"/>
              <a:t>Integral image: ii(x, y) = ii(x, y−1) + s(x, y)</a:t>
            </a:r>
            <a:endParaRPr lang="en-US" altLang="en-US"/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1371600" y="1143000"/>
            <a:ext cx="6172200" cy="3352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1371600" y="1143000"/>
            <a:ext cx="3200400" cy="1752600"/>
          </a:xfrm>
          <a:prstGeom prst="rect">
            <a:avLst/>
          </a:prstGeom>
          <a:solidFill>
            <a:srgbClr val="FF99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1371600" y="2895600"/>
            <a:ext cx="2743200" cy="4572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4114800" y="2895600"/>
            <a:ext cx="457200" cy="4572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54280" name="TextBox 12"/>
          <p:cNvSpPr txBox="1">
            <a:spLocks noChangeArrowheads="1"/>
          </p:cNvSpPr>
          <p:nvPr/>
        </p:nvSpPr>
        <p:spPr bwMode="auto">
          <a:xfrm>
            <a:off x="3225800" y="2362200"/>
            <a:ext cx="134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000000"/>
                </a:solidFill>
              </a:rPr>
              <a:t>ii(x, y-1)</a:t>
            </a:r>
          </a:p>
        </p:txBody>
      </p:sp>
      <p:sp>
        <p:nvSpPr>
          <p:cNvPr id="54281" name="TextBox 13"/>
          <p:cNvSpPr txBox="1">
            <a:spLocks noChangeArrowheads="1"/>
          </p:cNvSpPr>
          <p:nvPr/>
        </p:nvSpPr>
        <p:spPr bwMode="auto">
          <a:xfrm>
            <a:off x="2767013" y="2890838"/>
            <a:ext cx="13477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000000"/>
                </a:solidFill>
              </a:rPr>
              <a:t>s(x-1, y)</a:t>
            </a:r>
          </a:p>
        </p:txBody>
      </p:sp>
      <p:sp>
        <p:nvSpPr>
          <p:cNvPr id="54282" name="TextBox 16"/>
          <p:cNvSpPr txBox="1">
            <a:spLocks noChangeArrowheads="1"/>
          </p:cNvSpPr>
          <p:nvPr/>
        </p:nvSpPr>
        <p:spPr bwMode="auto">
          <a:xfrm>
            <a:off x="5257800" y="3500438"/>
            <a:ext cx="987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000000"/>
                </a:solidFill>
              </a:rPr>
              <a:t>i(x, y)</a:t>
            </a:r>
          </a:p>
        </p:txBody>
      </p:sp>
      <p:cxnSp>
        <p:nvCxnSpPr>
          <p:cNvPr id="54283" name="Straight Arrow Connector 17"/>
          <p:cNvCxnSpPr>
            <a:cxnSpLocks noChangeShapeType="1"/>
            <a:stCxn id="54282" idx="1"/>
          </p:cNvCxnSpPr>
          <p:nvPr/>
        </p:nvCxnSpPr>
        <p:spPr bwMode="auto">
          <a:xfrm rot="10800000">
            <a:off x="4343400" y="3124200"/>
            <a:ext cx="914400" cy="6080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5800" y="5661025"/>
            <a:ext cx="76962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  <a:p>
            <a:r>
              <a:rPr lang="en-US" altLang="en-US" sz="2800">
                <a:solidFill>
                  <a:srgbClr val="000000"/>
                </a:solidFill>
              </a:rPr>
              <a:t>MATLAB: </a:t>
            </a:r>
            <a:r>
              <a:rPr lang="en-US" altLang="en-US" sz="2800">
                <a:solidFill>
                  <a:srgbClr val="0000FF"/>
                </a:solidFill>
              </a:rPr>
              <a:t>ii = cumsum(cumsum(double(i)), 2);</a:t>
            </a:r>
          </a:p>
        </p:txBody>
      </p:sp>
    </p:spTree>
    <p:extLst>
      <p:ext uri="{BB962C8B-B14F-4D97-AF65-F5344CB8AC3E}">
        <p14:creationId xmlns:p14="http://schemas.microsoft.com/office/powerpoint/2010/main" val="418254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Computing sum within a rectangle</a:t>
            </a:r>
          </a:p>
        </p:txBody>
      </p:sp>
      <p:sp>
        <p:nvSpPr>
          <p:cNvPr id="130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4572000" cy="5867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dirty="0"/>
              <a:t>Let A,B,C,D be the values of the integral image at the corners of a rectangle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dirty="0"/>
              <a:t>Then the sum of original image values within the rectangle can be computed as: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/>
              <a:t>   </a:t>
            </a:r>
            <a:r>
              <a:rPr lang="en-US" altLang="en-US" sz="2400" dirty="0">
                <a:solidFill>
                  <a:srgbClr val="0000FF"/>
                </a:solidFill>
              </a:rPr>
              <a:t>sum = A – B – C + D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dirty="0"/>
              <a:t>Only 3 additions are required for any size of rectangle!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5334000" y="1524000"/>
            <a:ext cx="3429000" cy="32766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6096000" y="2286000"/>
            <a:ext cx="1828800" cy="1219200"/>
          </a:xfrm>
          <a:prstGeom prst="rect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5715000" y="19812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7932738" y="19812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5715000" y="3352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7993063" y="32766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2613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48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8" descr="schwartzI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6000"/>
          <a:stretch>
            <a:fillRect/>
          </a:stretch>
        </p:blipFill>
        <p:spPr bwMode="auto">
          <a:xfrm>
            <a:off x="4784725" y="1371600"/>
            <a:ext cx="3819525" cy="387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a rectangle feature</a:t>
            </a:r>
          </a:p>
        </p:txBody>
      </p:sp>
      <p:pic>
        <p:nvPicPr>
          <p:cNvPr id="56324" name="Picture 4" descr="terminator3_po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67" b="26889"/>
          <a:stretch>
            <a:fillRect/>
          </a:stretch>
        </p:blipFill>
        <p:spPr bwMode="auto">
          <a:xfrm>
            <a:off x="708025" y="1625600"/>
            <a:ext cx="3262313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5" name="Group 5"/>
          <p:cNvGrpSpPr>
            <a:grpSpLocks/>
          </p:cNvGrpSpPr>
          <p:nvPr/>
        </p:nvGrpSpPr>
        <p:grpSpPr bwMode="auto">
          <a:xfrm>
            <a:off x="1589088" y="2800350"/>
            <a:ext cx="1652587" cy="1028700"/>
            <a:chOff x="144" y="1296"/>
            <a:chExt cx="864" cy="864"/>
          </a:xfrm>
        </p:grpSpPr>
        <p:sp>
          <p:nvSpPr>
            <p:cNvPr id="56337" name="Rectangle 6"/>
            <p:cNvSpPr>
              <a:spLocks noChangeArrowheads="1"/>
            </p:cNvSpPr>
            <p:nvPr/>
          </p:nvSpPr>
          <p:spPr bwMode="auto">
            <a:xfrm>
              <a:off x="144" y="1296"/>
              <a:ext cx="864" cy="432"/>
            </a:xfrm>
            <a:prstGeom prst="rect">
              <a:avLst/>
            </a:prstGeom>
            <a:solidFill>
              <a:srgbClr val="000000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56338" name="Rectangle 7"/>
            <p:cNvSpPr>
              <a:spLocks noChangeArrowheads="1"/>
            </p:cNvSpPr>
            <p:nvPr/>
          </p:nvSpPr>
          <p:spPr bwMode="auto">
            <a:xfrm>
              <a:off x="144" y="1728"/>
              <a:ext cx="864" cy="432"/>
            </a:xfrm>
            <a:prstGeom prst="rect">
              <a:avLst/>
            </a:prstGeom>
            <a:solidFill>
              <a:srgbClr val="FFFFFF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 sz="24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56326" name="Group 10"/>
          <p:cNvGrpSpPr>
            <a:grpSpLocks/>
          </p:cNvGrpSpPr>
          <p:nvPr/>
        </p:nvGrpSpPr>
        <p:grpSpPr bwMode="auto">
          <a:xfrm>
            <a:off x="6118225" y="2765425"/>
            <a:ext cx="1652588" cy="1027113"/>
            <a:chOff x="144" y="1296"/>
            <a:chExt cx="864" cy="864"/>
          </a:xfrm>
        </p:grpSpPr>
        <p:sp>
          <p:nvSpPr>
            <p:cNvPr id="56335" name="Rectangle 11"/>
            <p:cNvSpPr>
              <a:spLocks noChangeArrowheads="1"/>
            </p:cNvSpPr>
            <p:nvPr/>
          </p:nvSpPr>
          <p:spPr bwMode="auto">
            <a:xfrm>
              <a:off x="144" y="1296"/>
              <a:ext cx="864" cy="432"/>
            </a:xfrm>
            <a:prstGeom prst="rect">
              <a:avLst/>
            </a:prstGeom>
            <a:solidFill>
              <a:srgbClr val="000000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 sz="2400" b="1">
                <a:solidFill>
                  <a:srgbClr val="000000"/>
                </a:solidFill>
              </a:endParaRPr>
            </a:p>
          </p:txBody>
        </p:sp>
        <p:sp>
          <p:nvSpPr>
            <p:cNvPr id="56336" name="Rectangle 12"/>
            <p:cNvSpPr>
              <a:spLocks noChangeArrowheads="1"/>
            </p:cNvSpPr>
            <p:nvPr/>
          </p:nvSpPr>
          <p:spPr bwMode="auto">
            <a:xfrm>
              <a:off x="144" y="1728"/>
              <a:ext cx="864" cy="432"/>
            </a:xfrm>
            <a:prstGeom prst="rect">
              <a:avLst/>
            </a:prstGeom>
            <a:solidFill>
              <a:srgbClr val="FFFFFF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 sz="2400" b="1">
                <a:solidFill>
                  <a:srgbClr val="000000"/>
                </a:solidFill>
              </a:endParaRPr>
            </a:p>
          </p:txBody>
        </p:sp>
      </p:grpSp>
      <p:sp>
        <p:nvSpPr>
          <p:cNvPr id="56327" name="Text Box 13"/>
          <p:cNvSpPr txBox="1">
            <a:spLocks noChangeArrowheads="1"/>
          </p:cNvSpPr>
          <p:nvPr/>
        </p:nvSpPr>
        <p:spPr bwMode="auto">
          <a:xfrm>
            <a:off x="5519738" y="2452688"/>
            <a:ext cx="882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solidFill>
                  <a:srgbClr val="FFFFFF"/>
                </a:solidFill>
              </a:rPr>
              <a:t>-1</a:t>
            </a:r>
          </a:p>
        </p:txBody>
      </p:sp>
      <p:sp>
        <p:nvSpPr>
          <p:cNvPr id="56328" name="Text Box 14"/>
          <p:cNvSpPr txBox="1">
            <a:spLocks noChangeArrowheads="1"/>
          </p:cNvSpPr>
          <p:nvPr/>
        </p:nvSpPr>
        <p:spPr bwMode="auto">
          <a:xfrm>
            <a:off x="7723188" y="2433638"/>
            <a:ext cx="882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solidFill>
                  <a:srgbClr val="FFFFFF"/>
                </a:solidFill>
              </a:rPr>
              <a:t>+1</a:t>
            </a:r>
          </a:p>
        </p:txBody>
      </p:sp>
      <p:sp>
        <p:nvSpPr>
          <p:cNvPr id="56329" name="Text Box 15"/>
          <p:cNvSpPr txBox="1">
            <a:spLocks noChangeArrowheads="1"/>
          </p:cNvSpPr>
          <p:nvPr/>
        </p:nvSpPr>
        <p:spPr bwMode="auto">
          <a:xfrm>
            <a:off x="5410200" y="2895600"/>
            <a:ext cx="881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solidFill>
                  <a:srgbClr val="FFFFFF"/>
                </a:solidFill>
              </a:rPr>
              <a:t>+2</a:t>
            </a:r>
          </a:p>
        </p:txBody>
      </p:sp>
      <p:sp>
        <p:nvSpPr>
          <p:cNvPr id="56330" name="Text Box 16"/>
          <p:cNvSpPr txBox="1">
            <a:spLocks noChangeArrowheads="1"/>
          </p:cNvSpPr>
          <p:nvPr/>
        </p:nvSpPr>
        <p:spPr bwMode="auto">
          <a:xfrm>
            <a:off x="5519738" y="3429000"/>
            <a:ext cx="882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solidFill>
                  <a:srgbClr val="FFFFFF"/>
                </a:solidFill>
              </a:rPr>
              <a:t>-1</a:t>
            </a:r>
          </a:p>
        </p:txBody>
      </p:sp>
      <p:sp>
        <p:nvSpPr>
          <p:cNvPr id="56331" name="Text Box 17"/>
          <p:cNvSpPr txBox="1">
            <a:spLocks noChangeArrowheads="1"/>
          </p:cNvSpPr>
          <p:nvPr/>
        </p:nvSpPr>
        <p:spPr bwMode="auto">
          <a:xfrm>
            <a:off x="7794625" y="2909888"/>
            <a:ext cx="881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solidFill>
                  <a:srgbClr val="FFFFFF"/>
                </a:solidFill>
              </a:rPr>
              <a:t>-2</a:t>
            </a:r>
          </a:p>
        </p:txBody>
      </p:sp>
      <p:sp>
        <p:nvSpPr>
          <p:cNvPr id="56332" name="Text Box 18"/>
          <p:cNvSpPr txBox="1">
            <a:spLocks noChangeArrowheads="1"/>
          </p:cNvSpPr>
          <p:nvPr/>
        </p:nvSpPr>
        <p:spPr bwMode="auto">
          <a:xfrm>
            <a:off x="7723188" y="3425825"/>
            <a:ext cx="8826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solidFill>
                  <a:srgbClr val="FFFFFF"/>
                </a:solidFill>
              </a:rPr>
              <a:t>+1</a:t>
            </a:r>
          </a:p>
        </p:txBody>
      </p:sp>
      <p:sp>
        <p:nvSpPr>
          <p:cNvPr id="56333" name="Text Box 22"/>
          <p:cNvSpPr txBox="1">
            <a:spLocks noChangeArrowheads="1"/>
          </p:cNvSpPr>
          <p:nvPr/>
        </p:nvSpPr>
        <p:spPr bwMode="auto">
          <a:xfrm>
            <a:off x="4800600" y="1617663"/>
            <a:ext cx="15414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FFFFFF"/>
                </a:solidFill>
              </a:rPr>
              <a:t>Integral Image</a:t>
            </a:r>
          </a:p>
        </p:txBody>
      </p:sp>
      <p:sp>
        <p:nvSpPr>
          <p:cNvPr id="56334" name="AutoShape 34"/>
          <p:cNvSpPr>
            <a:spLocks noChangeArrowheads="1"/>
          </p:cNvSpPr>
          <p:nvPr/>
        </p:nvSpPr>
        <p:spPr bwMode="auto">
          <a:xfrm>
            <a:off x="4267200" y="2895600"/>
            <a:ext cx="685800" cy="609600"/>
          </a:xfrm>
          <a:prstGeom prst="rightArrow">
            <a:avLst>
              <a:gd name="adj1" fmla="val 50000"/>
              <a:gd name="adj2" fmla="val 2812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2400" b="1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65380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6600" dirty="0">
                <a:solidFill>
                  <a:srgbClr val="0000FF"/>
                </a:solidFill>
              </a:rPr>
              <a:t>y = f(</a:t>
            </a:r>
            <a:r>
              <a:rPr lang="en-US" sz="6600" b="1" dirty="0">
                <a:solidFill>
                  <a:srgbClr val="0000FF"/>
                </a:solidFill>
              </a:rPr>
              <a:t>x</a:t>
            </a:r>
            <a:r>
              <a:rPr lang="en-US" sz="6600" dirty="0">
                <a:solidFill>
                  <a:srgbClr val="0000FF"/>
                </a:solidFill>
              </a:rPr>
              <a:t>)</a:t>
            </a:r>
          </a:p>
          <a:p>
            <a:pPr>
              <a:buNone/>
            </a:pPr>
            <a:endParaRPr lang="en-US" sz="3600" dirty="0"/>
          </a:p>
          <a:p>
            <a:pPr>
              <a:buNone/>
            </a:pPr>
            <a:endParaRPr lang="en-US" sz="3600" dirty="0"/>
          </a:p>
          <a:p>
            <a:r>
              <a:rPr lang="en-US" sz="2800" b="1" dirty="0"/>
              <a:t>Training: </a:t>
            </a:r>
            <a:r>
              <a:rPr lang="en-US" sz="2800" dirty="0"/>
              <a:t>given a </a:t>
            </a:r>
            <a:r>
              <a:rPr lang="en-US" sz="2800" i="1" dirty="0"/>
              <a:t>training set </a:t>
            </a:r>
            <a:r>
              <a:rPr lang="en-US" sz="2800" dirty="0"/>
              <a:t>of labeled examples</a:t>
            </a:r>
            <a:r>
              <a:rPr lang="en-US" sz="2800" i="1" dirty="0"/>
              <a:t> </a:t>
            </a:r>
            <a:br>
              <a:rPr lang="en-US" sz="2800" i="1" dirty="0"/>
            </a:br>
            <a:r>
              <a:rPr lang="en-US" sz="2800" dirty="0">
                <a:solidFill>
                  <a:srgbClr val="0000FF"/>
                </a:solidFill>
              </a:rPr>
              <a:t>{(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baseline="-25000" dirty="0">
                <a:solidFill>
                  <a:srgbClr val="0000FF"/>
                </a:solidFill>
              </a:rPr>
              <a:t>1</a:t>
            </a:r>
            <a:r>
              <a:rPr lang="en-US" sz="2800" dirty="0">
                <a:solidFill>
                  <a:srgbClr val="0000FF"/>
                </a:solidFill>
              </a:rPr>
              <a:t>,y</a:t>
            </a:r>
            <a:r>
              <a:rPr lang="en-US" sz="2800" baseline="-25000" dirty="0">
                <a:solidFill>
                  <a:srgbClr val="0000FF"/>
                </a:solidFill>
              </a:rPr>
              <a:t>1</a:t>
            </a:r>
            <a:r>
              <a:rPr lang="en-US" sz="2800" dirty="0">
                <a:solidFill>
                  <a:srgbClr val="0000FF"/>
                </a:solidFill>
              </a:rPr>
              <a:t>), …, (</a:t>
            </a:r>
            <a:r>
              <a:rPr lang="en-US" sz="2800" b="1" dirty="0" err="1">
                <a:solidFill>
                  <a:srgbClr val="0000FF"/>
                </a:solidFill>
              </a:rPr>
              <a:t>x</a:t>
            </a:r>
            <a:r>
              <a:rPr lang="en-US" sz="2800" baseline="-25000" dirty="0" err="1">
                <a:solidFill>
                  <a:srgbClr val="0000FF"/>
                </a:solidFill>
              </a:rPr>
              <a:t>N</a:t>
            </a:r>
            <a:r>
              <a:rPr lang="en-US" sz="2800" dirty="0" err="1">
                <a:solidFill>
                  <a:srgbClr val="0000FF"/>
                </a:solidFill>
              </a:rPr>
              <a:t>,y</a:t>
            </a:r>
            <a:r>
              <a:rPr lang="en-US" sz="2800" baseline="-25000" dirty="0" err="1">
                <a:solidFill>
                  <a:srgbClr val="0000FF"/>
                </a:solidFill>
              </a:rPr>
              <a:t>N</a:t>
            </a:r>
            <a:r>
              <a:rPr lang="en-US" sz="2800" dirty="0">
                <a:solidFill>
                  <a:srgbClr val="0000FF"/>
                </a:solidFill>
              </a:rPr>
              <a:t>)}</a:t>
            </a:r>
            <a:r>
              <a:rPr lang="en-US" sz="2800" dirty="0"/>
              <a:t>, estimate the prediction function </a:t>
            </a:r>
            <a:r>
              <a:rPr lang="en-US" sz="2800" dirty="0">
                <a:solidFill>
                  <a:srgbClr val="0000FF"/>
                </a:solidFill>
              </a:rPr>
              <a:t>f </a:t>
            </a:r>
            <a:r>
              <a:rPr lang="en-US" sz="2800" dirty="0"/>
              <a:t>by minimizing the prediction error on the training set</a:t>
            </a:r>
          </a:p>
          <a:p>
            <a:r>
              <a:rPr lang="en-US" sz="2800" b="1" dirty="0"/>
              <a:t>Testing:</a:t>
            </a:r>
            <a:r>
              <a:rPr lang="en-US" sz="2800" dirty="0"/>
              <a:t> apply </a:t>
            </a:r>
            <a:r>
              <a:rPr lang="en-US" sz="2800" dirty="0">
                <a:solidFill>
                  <a:srgbClr val="0000FF"/>
                </a:solidFill>
              </a:rPr>
              <a:t>f</a:t>
            </a:r>
            <a:r>
              <a:rPr lang="en-US" sz="2800" dirty="0"/>
              <a:t> to a never before seen </a:t>
            </a:r>
            <a:r>
              <a:rPr lang="en-US" sz="2800" i="1" dirty="0"/>
              <a:t>test example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dirty="0"/>
              <a:t> and output the predicted value </a:t>
            </a:r>
            <a:r>
              <a:rPr lang="en-US" sz="2800" dirty="0">
                <a:solidFill>
                  <a:srgbClr val="0000FF"/>
                </a:solidFill>
              </a:rPr>
              <a:t>y = f(</a:t>
            </a:r>
            <a:r>
              <a:rPr lang="en-US" sz="2800" b="1" dirty="0">
                <a:solidFill>
                  <a:srgbClr val="0000FF"/>
                </a:solidFill>
              </a:rPr>
              <a:t>x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239294" y="2933700"/>
            <a:ext cx="685006" cy="7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381500" y="2933700"/>
            <a:ext cx="6858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334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12733" y="32766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22333" y="3276600"/>
            <a:ext cx="189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2600" y="3276600"/>
            <a:ext cx="190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feature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7763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51816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257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200" y="1570038"/>
            <a:ext cx="2438400" cy="3078162"/>
            <a:chOff x="228600" y="1417320"/>
            <a:chExt cx="2438400" cy="2849880"/>
          </a:xfrm>
        </p:grpSpPr>
        <p:sp>
          <p:nvSpPr>
            <p:cNvPr id="10268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7485"/>
              <a:ext cx="2438400" cy="28197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0246" name="TextBox 13"/>
          <p:cNvSpPr txBox="1">
            <a:spLocks noChangeArrowheads="1"/>
          </p:cNvSpPr>
          <p:nvPr/>
        </p:nvSpPr>
        <p:spPr bwMode="auto">
          <a:xfrm>
            <a:off x="551692" y="838200"/>
            <a:ext cx="15819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800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21362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36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620212" y="4800600"/>
            <a:ext cx="1437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457200" y="6396037"/>
            <a:ext cx="1689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858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3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181600" y="39624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74953" y="6581001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Slide credit: D. </a:t>
            </a:r>
            <a:r>
              <a:rPr lang="en-US" sz="1200" dirty="0" err="1">
                <a:solidFill>
                  <a:srgbClr val="000000"/>
                </a:solidFill>
              </a:rPr>
              <a:t>Hoiem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5400000">
            <a:off x="5867400" y="5029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438400"/>
            <a:ext cx="223761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63880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866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“Classic” recognition pipeline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749425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  <a:t>Feature representation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876310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 eaLnBrk="0" hangingPunct="0">
              <a:spcBef>
                <a:spcPct val="0"/>
              </a:spcBef>
              <a:defRPr/>
            </a:pPr>
            <a: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  <a:t>Trainable</a:t>
            </a:r>
            <a:b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</a:br>
            <a:r>
              <a:rPr lang="en-US" sz="2400" b="0" dirty="0">
                <a:solidFill>
                  <a:srgbClr val="000000"/>
                </a:solidFill>
                <a:latin typeface="Arial"/>
                <a:cs typeface="Adobe Caslon Pro"/>
              </a:rPr>
              <a:t>classifier</a:t>
            </a: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1371600" y="2743200"/>
            <a:ext cx="304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eaLnBrk="0" hangingPunct="0">
              <a:spcBef>
                <a:spcPct val="0"/>
              </a:spcBef>
              <a:defRPr/>
            </a:pPr>
            <a:endParaRPr lang="en-US" sz="2400" b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7543309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eaLnBrk="0" hangingPunct="0">
              <a:spcBef>
                <a:spcPct val="0"/>
              </a:spcBef>
              <a:defRPr/>
            </a:pPr>
            <a:endParaRPr lang="en-US" sz="2400" b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247276" y="2362200"/>
            <a:ext cx="1810124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400" b="0" dirty="0">
                <a:solidFill>
                  <a:srgbClr val="000000"/>
                </a:solidFill>
                <a:latin typeface="Arial"/>
              </a:rPr>
              <a:t>Image</a:t>
            </a:r>
          </a:p>
          <a:p>
            <a:pPr eaLnBrk="1" hangingPunct="1">
              <a:spcBef>
                <a:spcPct val="0"/>
              </a:spcBef>
            </a:pPr>
            <a:r>
              <a:rPr lang="en-US" sz="2400" b="0" dirty="0">
                <a:solidFill>
                  <a:srgbClr val="000000"/>
                </a:solidFill>
                <a:latin typeface="Arial"/>
              </a:rPr>
              <a:t>Pixels</a:t>
            </a:r>
          </a:p>
        </p:txBody>
      </p:sp>
      <p:sp>
        <p:nvSpPr>
          <p:cNvPr id="10254" name="Content Placeholder 2"/>
          <p:cNvSpPr txBox="1">
            <a:spLocks/>
          </p:cNvSpPr>
          <p:nvPr/>
        </p:nvSpPr>
        <p:spPr bwMode="auto">
          <a:xfrm>
            <a:off x="152400" y="4343400"/>
            <a:ext cx="8839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b="0" dirty="0">
                <a:solidFill>
                  <a:srgbClr val="000000"/>
                </a:solidFill>
                <a:latin typeface="Arial"/>
                <a:cs typeface="Arial" charset="0"/>
              </a:rPr>
              <a:t>Hand-crafted feature representation</a:t>
            </a:r>
          </a:p>
          <a:p>
            <a:pPr lvl="1"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b="0" dirty="0">
                <a:solidFill>
                  <a:srgbClr val="000000"/>
                </a:solidFill>
                <a:latin typeface="Arial"/>
                <a:cs typeface="Arial" charset="0"/>
              </a:rPr>
              <a:t>Off-the-shelf trainable classifier 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7917287" y="2438400"/>
            <a:ext cx="1226713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sz="2400" b="0" dirty="0">
                <a:solidFill>
                  <a:srgbClr val="000000"/>
                </a:solidFill>
                <a:latin typeface="Arial"/>
              </a:rPr>
              <a:t>Class label</a:t>
            </a:r>
          </a:p>
        </p:txBody>
      </p:sp>
      <p:sp>
        <p:nvSpPr>
          <p:cNvPr id="13" name="Right Arrow 12"/>
          <p:cNvSpPr>
            <a:spLocks noChangeArrowheads="1"/>
          </p:cNvSpPr>
          <p:nvPr/>
        </p:nvSpPr>
        <p:spPr bwMode="auto">
          <a:xfrm>
            <a:off x="4419600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eaLnBrk="0" hangingPunct="0">
              <a:spcBef>
                <a:spcPct val="0"/>
              </a:spcBef>
              <a:defRPr/>
            </a:pPr>
            <a:endParaRPr lang="en-US" sz="2400" b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39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brief tour of some classifiers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b="1" dirty="0"/>
              <a:t>K-nearest neighbor</a:t>
            </a:r>
          </a:p>
          <a:p>
            <a:r>
              <a:rPr lang="en-US" altLang="en-US" sz="2800" b="1" dirty="0"/>
              <a:t>Perceptron</a:t>
            </a:r>
          </a:p>
          <a:p>
            <a:r>
              <a:rPr lang="en-US" altLang="en-US" sz="2800" b="1" dirty="0"/>
              <a:t>Boosting</a:t>
            </a:r>
          </a:p>
          <a:p>
            <a:r>
              <a:rPr lang="en-US" altLang="en-US" sz="2800" b="1" dirty="0"/>
              <a:t>SVM</a:t>
            </a:r>
          </a:p>
          <a:p>
            <a:r>
              <a:rPr lang="en-US" altLang="en-US" sz="2800" dirty="0"/>
              <a:t>Naïve Bayes</a:t>
            </a:r>
          </a:p>
          <a:p>
            <a:r>
              <a:rPr lang="en-US" altLang="en-US" sz="2800" dirty="0"/>
              <a:t>Bayesian network</a:t>
            </a:r>
          </a:p>
          <a:p>
            <a:r>
              <a:rPr lang="en-US" altLang="en-US" sz="2800" dirty="0"/>
              <a:t>Randomized Forests</a:t>
            </a:r>
          </a:p>
          <a:p>
            <a:r>
              <a:rPr lang="en-US" altLang="en-US" sz="2800" b="1" dirty="0"/>
              <a:t>Convolutional Neural networks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315501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23541</TotalTime>
  <Words>2025</Words>
  <Application>Microsoft Macintosh PowerPoint</Application>
  <PresentationFormat>On-screen Show (4:3)</PresentationFormat>
  <Paragraphs>409</Paragraphs>
  <Slides>57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Times New Roman</vt:lpstr>
      <vt:lpstr>Verdana</vt:lpstr>
      <vt:lpstr>Office Theme</vt:lpstr>
      <vt:lpstr>Equation</vt:lpstr>
      <vt:lpstr>Object Detection: Perceptrons, Boosting, and SVMs</vt:lpstr>
      <vt:lpstr>PowerPoint Presentation</vt:lpstr>
      <vt:lpstr>PowerPoint Presentation</vt:lpstr>
      <vt:lpstr>Image classification</vt:lpstr>
      <vt:lpstr>The statistical learning framework</vt:lpstr>
      <vt:lpstr>The statistical learning framework</vt:lpstr>
      <vt:lpstr>Steps</vt:lpstr>
      <vt:lpstr>“Classic” recognition pipeline</vt:lpstr>
      <vt:lpstr>Very brief tour of some classifiers</vt:lpstr>
      <vt:lpstr>K-nearest neighbor classifier</vt:lpstr>
      <vt:lpstr>PowerPoint Presentation</vt:lpstr>
      <vt:lpstr>Face Detection: the problem</vt:lpstr>
      <vt:lpstr>Output of Face Detector on Test Images</vt:lpstr>
      <vt:lpstr>Solving other “Face” Tasks </vt:lpstr>
      <vt:lpstr>Haar Wavelet Features</vt:lpstr>
      <vt:lpstr>Profile Detection</vt:lpstr>
      <vt:lpstr>PowerPoint Presentation</vt:lpstr>
      <vt:lpstr>Linear classifiers aka Perceptrons</vt:lpstr>
      <vt:lpstr>Linear classifiers aka Perceptrons</vt:lpstr>
      <vt:lpstr>Perceptron Learning</vt:lpstr>
      <vt:lpstr>Nearest neighbor vs. linear classifiers</vt:lpstr>
      <vt:lpstr>PowerPoint Presentation</vt:lpstr>
      <vt:lpstr>Weak learners</vt:lpstr>
      <vt:lpstr>More Weak Learners</vt:lpstr>
      <vt:lpstr>A Super Efficient Feature Selector</vt:lpstr>
      <vt:lpstr>AdaBoost</vt:lpstr>
      <vt:lpstr>Adaboost Algorithm</vt:lpstr>
      <vt:lpstr>AdaBoost at work…</vt:lpstr>
      <vt:lpstr>PowerPoint Presentation</vt:lpstr>
      <vt:lpstr>Recap: Haar Wavelet Features</vt:lpstr>
      <vt:lpstr>Example Classifier for Face Detection</vt:lpstr>
      <vt:lpstr>Building better (and faster) classifiers</vt:lpstr>
      <vt:lpstr>Cascaded Classifier</vt:lpstr>
      <vt:lpstr>Output of Face Detector on Test Images</vt:lpstr>
      <vt:lpstr>Feature Localization Features</vt:lpstr>
      <vt:lpstr>Profile Features </vt:lpstr>
      <vt:lpstr>PowerPoint Presentation</vt:lpstr>
      <vt:lpstr>The problem</vt:lpstr>
      <vt:lpstr>Hand-coded Features: HOG</vt:lpstr>
      <vt:lpstr>PowerPoint Presentation</vt:lpstr>
      <vt:lpstr> Classifier </vt:lpstr>
      <vt:lpstr> Margin </vt:lpstr>
      <vt:lpstr> Learning SVMs</vt:lpstr>
      <vt:lpstr>Nonlinear SVMs</vt:lpstr>
      <vt:lpstr>Nonlinear SVMs</vt:lpstr>
      <vt:lpstr>Nonlinear SVMs</vt:lpstr>
      <vt:lpstr>Nonlinear kernel: Example</vt:lpstr>
      <vt:lpstr>Kernels for bags of features</vt:lpstr>
      <vt:lpstr>Summary: SVMs for image classification</vt:lpstr>
      <vt:lpstr>Pedestrian Detection Example </vt:lpstr>
      <vt:lpstr>SVMs: Pros and cons</vt:lpstr>
      <vt:lpstr>Bonus Slides</vt:lpstr>
      <vt:lpstr>Fast computation with integral images</vt:lpstr>
      <vt:lpstr>Computing the integral image</vt:lpstr>
      <vt:lpstr>Computing the integral image</vt:lpstr>
      <vt:lpstr>Computing sum within a rectangle</vt:lpstr>
      <vt:lpstr>Computing a rectangle feature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159</cp:revision>
  <dcterms:created xsi:type="dcterms:W3CDTF">2009-12-16T02:55:56Z</dcterms:created>
  <dcterms:modified xsi:type="dcterms:W3CDTF">2019-11-11T21:19:28Z</dcterms:modified>
</cp:coreProperties>
</file>